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9" d="100"/>
          <a:sy n="89" d="100"/>
        </p:scale>
        <p:origin x="1374" y="9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41353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pPr/>
              <a:t>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19331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pPr/>
              <a:t>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64367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pPr/>
              <a:t>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53320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pPr/>
              <a:t>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43688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48A87A34-81AB-432B-8DAE-1953F412C126}" type="datetimeFigureOut">
              <a:rPr lang="en-US" smtClean="0"/>
              <a:pPr/>
              <a:t>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81963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48A87A34-81AB-432B-8DAE-1953F412C126}" type="datetimeFigureOut">
              <a:rPr lang="en-US" smtClean="0"/>
              <a:pPr/>
              <a:t>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66953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5170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6576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311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8A87A34-81AB-432B-8DAE-1953F412C126}" type="datetimeFigureOut">
              <a:rPr lang="en-US" smtClean="0"/>
              <a:t>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600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1607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Content Placeholder 3"/>
          <p:cNvSpPr>
            <a:spLocks noGrp="1"/>
          </p:cNvSpPr>
          <p:nvPr>
            <p:ph sz="quarter" idx="13"/>
          </p:nvPr>
        </p:nvSpPr>
        <p:spPr>
          <a:xfrm>
            <a:off x="913774" y="3051012"/>
            <a:ext cx="5106027"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3" name="Content Placeholder 5"/>
          <p:cNvSpPr>
            <a:spLocks noGrp="1"/>
          </p:cNvSpPr>
          <p:nvPr>
            <p:ph sz="quarter" idx="14"/>
          </p:nvPr>
        </p:nvSpPr>
        <p:spPr>
          <a:xfrm>
            <a:off x="6172200" y="3051012"/>
            <a:ext cx="5105401" cy="274018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49801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0565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3773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t>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200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t>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9291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1/3/2022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4099026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751012" y="2876204"/>
            <a:ext cx="8689976" cy="2942705"/>
          </a:xfrm>
        </p:spPr>
        <p:txBody>
          <a:bodyPr>
            <a:noAutofit/>
          </a:bodyPr>
          <a:lstStyle/>
          <a:p>
            <a:r>
              <a:rPr lang="tr-TR" sz="1600" b="1" dirty="0">
                <a:solidFill>
                  <a:schemeClr val="tx1"/>
                </a:solidFill>
                <a:latin typeface="Times New Roman" panose="02020603050405020304" pitchFamily="18" charset="0"/>
                <a:cs typeface="Times New Roman" panose="02020603050405020304" pitchFamily="18" charset="0"/>
              </a:rPr>
              <a:t>T.C</a:t>
            </a:r>
            <a:r>
              <a:rPr lang="tr-TR" sz="1600" b="1" dirty="0" smtClean="0">
                <a:solidFill>
                  <a:schemeClr val="tx1"/>
                </a:solidFill>
                <a:latin typeface="Times New Roman" panose="02020603050405020304" pitchFamily="18" charset="0"/>
                <a:cs typeface="Times New Roman" panose="02020603050405020304" pitchFamily="18" charset="0"/>
              </a:rPr>
              <a:t>.</a:t>
            </a:r>
          </a:p>
          <a:p>
            <a:r>
              <a:rPr lang="tr-TR" sz="1600" dirty="0">
                <a:solidFill>
                  <a:schemeClr val="tx1"/>
                </a:solidFill>
                <a:latin typeface="Times New Roman" panose="02020603050405020304" pitchFamily="18" charset="0"/>
                <a:cs typeface="Times New Roman" panose="02020603050405020304" pitchFamily="18" charset="0"/>
              </a:rPr>
              <a:t>MİLLÎ EĞİTİM BAKANLIĞI </a:t>
            </a:r>
            <a:endParaRPr lang="tr-TR" sz="1600" dirty="0" smtClean="0">
              <a:solidFill>
                <a:schemeClr val="tx1"/>
              </a:solidFill>
              <a:latin typeface="Times New Roman" panose="02020603050405020304" pitchFamily="18" charset="0"/>
              <a:cs typeface="Times New Roman" panose="02020603050405020304" pitchFamily="18" charset="0"/>
            </a:endParaRPr>
          </a:p>
          <a:p>
            <a:r>
              <a:rPr lang="tr-TR" sz="1600" dirty="0" smtClean="0">
                <a:solidFill>
                  <a:schemeClr val="tx1"/>
                </a:solidFill>
                <a:latin typeface="Times New Roman" panose="02020603050405020304" pitchFamily="18" charset="0"/>
                <a:cs typeface="Times New Roman" panose="02020603050405020304" pitchFamily="18" charset="0"/>
              </a:rPr>
              <a:t>ÖZEL </a:t>
            </a:r>
            <a:r>
              <a:rPr lang="tr-TR" sz="1600" dirty="0">
                <a:solidFill>
                  <a:schemeClr val="tx1"/>
                </a:solidFill>
                <a:latin typeface="Times New Roman" panose="02020603050405020304" pitchFamily="18" charset="0"/>
                <a:cs typeface="Times New Roman" panose="02020603050405020304" pitchFamily="18" charset="0"/>
              </a:rPr>
              <a:t>EĞİTİM VE REHBERLİK HİZMETLERİ GENEL </a:t>
            </a:r>
            <a:r>
              <a:rPr lang="tr-TR" sz="1600" dirty="0" smtClean="0">
                <a:solidFill>
                  <a:schemeClr val="tx1"/>
                </a:solidFill>
                <a:latin typeface="Times New Roman" panose="02020603050405020304" pitchFamily="18" charset="0"/>
                <a:cs typeface="Times New Roman" panose="02020603050405020304" pitchFamily="18" charset="0"/>
              </a:rPr>
              <a:t>MÜDÜRLÜĞÜ</a:t>
            </a:r>
          </a:p>
          <a:p>
            <a:r>
              <a:rPr lang="tr-TR" sz="1600" dirty="0" smtClean="0">
                <a:solidFill>
                  <a:schemeClr val="tx1"/>
                </a:solidFill>
                <a:latin typeface="Times New Roman" panose="02020603050405020304" pitchFamily="18" charset="0"/>
                <a:cs typeface="Times New Roman" panose="02020603050405020304" pitchFamily="18" charset="0"/>
              </a:rPr>
              <a:t> </a:t>
            </a:r>
            <a:r>
              <a:rPr lang="tr-TR" sz="1600" dirty="0">
                <a:solidFill>
                  <a:schemeClr val="tx1"/>
                </a:solidFill>
                <a:latin typeface="Times New Roman" panose="02020603050405020304" pitchFamily="18" charset="0"/>
                <a:cs typeface="Times New Roman" panose="02020603050405020304" pitchFamily="18" charset="0"/>
              </a:rPr>
              <a:t>BİLİM VE SANAT MERKEZLERİ ÖĞRENCİ TANILAMA VE YERLEŞTİRME </a:t>
            </a:r>
            <a:r>
              <a:rPr lang="tr-TR" sz="1600" dirty="0" smtClean="0">
                <a:solidFill>
                  <a:schemeClr val="tx1"/>
                </a:solidFill>
                <a:latin typeface="Times New Roman" panose="02020603050405020304" pitchFamily="18" charset="0"/>
                <a:cs typeface="Times New Roman" panose="02020603050405020304" pitchFamily="18" charset="0"/>
              </a:rPr>
              <a:t>KILAVUZU</a:t>
            </a:r>
          </a:p>
          <a:p>
            <a:endParaRPr lang="tr-TR" sz="1600" dirty="0">
              <a:solidFill>
                <a:schemeClr val="tx1"/>
              </a:solidFill>
              <a:latin typeface="Times New Roman" panose="02020603050405020304" pitchFamily="18" charset="0"/>
              <a:cs typeface="Times New Roman" panose="02020603050405020304" pitchFamily="18" charset="0"/>
            </a:endParaRPr>
          </a:p>
          <a:p>
            <a:r>
              <a:rPr lang="tr-TR" sz="1600" dirty="0" smtClean="0">
                <a:solidFill>
                  <a:schemeClr val="tx1"/>
                </a:solidFill>
                <a:latin typeface="Times New Roman" panose="02020603050405020304" pitchFamily="18" charset="0"/>
                <a:cs typeface="Times New Roman" panose="02020603050405020304" pitchFamily="18" charset="0"/>
              </a:rPr>
              <a:t>2021-2022 </a:t>
            </a:r>
            <a:endParaRPr lang="tr-TR" sz="1600" b="1" dirty="0">
              <a:solidFill>
                <a:schemeClr val="tx1"/>
              </a:solidFill>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6081" y="766701"/>
            <a:ext cx="1513825" cy="16848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875" y="520763"/>
            <a:ext cx="2143125" cy="2143125"/>
          </a:xfrm>
          <a:prstGeom prst="ellipse">
            <a:avLst/>
          </a:prstGeom>
          <a:ln>
            <a:noFill/>
          </a:ln>
          <a:effectLst>
            <a:softEdge rad="112500"/>
          </a:effectLst>
        </p:spPr>
      </p:pic>
    </p:spTree>
    <p:extLst>
      <p:ext uri="{BB962C8B-B14F-4D97-AF65-F5344CB8AC3E}">
        <p14:creationId xmlns:p14="http://schemas.microsoft.com/office/powerpoint/2010/main" val="3964387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 y="1312432"/>
            <a:ext cx="11277600" cy="5545567"/>
          </a:xfrm>
        </p:spPr>
        <p:txBody>
          <a:bodyPr>
            <a:noAutofit/>
          </a:bodyPr>
          <a:lstStyle/>
          <a:p>
            <a:r>
              <a:rPr lang="tr-TR" sz="1600" b="1" dirty="0">
                <a:latin typeface="Times New Roman" panose="02020603050405020304" pitchFamily="18" charset="0"/>
                <a:cs typeface="Times New Roman" panose="02020603050405020304" pitchFamily="18" charset="0"/>
              </a:rPr>
              <a:t>3.5</a:t>
            </a:r>
            <a:r>
              <a:rPr lang="tr-TR" sz="1600" b="1" dirty="0">
                <a:solidFill>
                  <a:schemeClr val="bg2">
                    <a:lumMod val="50000"/>
                  </a:schemeClr>
                </a:solidFill>
                <a:latin typeface="Times New Roman" panose="02020603050405020304" pitchFamily="18" charset="0"/>
                <a:cs typeface="Times New Roman" panose="02020603050405020304" pitchFamily="18" charset="0"/>
              </a:rPr>
              <a:t>.Ön Değerlendirme Uygulama </a:t>
            </a:r>
            <a:r>
              <a:rPr lang="tr-TR" sz="1600" b="1" dirty="0" smtClean="0">
                <a:solidFill>
                  <a:schemeClr val="bg2">
                    <a:lumMod val="50000"/>
                  </a:schemeClr>
                </a:solidFill>
                <a:latin typeface="Times New Roman" panose="02020603050405020304" pitchFamily="18" charset="0"/>
                <a:cs typeface="Times New Roman" panose="02020603050405020304" pitchFamily="18" charset="0"/>
              </a:rPr>
              <a:t>Esasları</a:t>
            </a:r>
          </a:p>
          <a:p>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a)Ön değerlendirme uygulamaları genel zihinsel yetenek alanı için il tanılama sınav komisyonları tarafından belirlenen uygulama merkezlerinde, resim ve müzik yetenek alanları için ise öğrencilerin kayıtlı bulundukları okullarda 19 Şubat-08 Mayıs 2022 tarihleri arasında yapılacaktır</a:t>
            </a:r>
            <a:r>
              <a:rPr lang="tr-TR" sz="1400" dirty="0" smtClean="0">
                <a:latin typeface="Times New Roman" panose="02020603050405020304" pitchFamily="18" charset="0"/>
                <a:cs typeface="Times New Roman" panose="02020603050405020304" pitchFamily="18" charset="0"/>
              </a:rPr>
              <a:t>.</a:t>
            </a:r>
          </a:p>
          <a:p>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b)Uygulamaya girecek öğrencilerin randevuları, il tanılama sınav komisyonlarınca MEBBİS/BİLSEM İşlemleri Modülü üzerinden verilecektir. </a:t>
            </a:r>
            <a:endParaRPr lang="tr-TR" sz="1400" dirty="0" smtClean="0">
              <a:latin typeface="Times New Roman" panose="02020603050405020304" pitchFamily="18" charset="0"/>
              <a:cs typeface="Times New Roman" panose="02020603050405020304" pitchFamily="18" charset="0"/>
            </a:endParaRPr>
          </a:p>
          <a:p>
            <a:r>
              <a:rPr lang="tr-TR" sz="1400" dirty="0" smtClean="0">
                <a:latin typeface="Times New Roman" panose="02020603050405020304" pitchFamily="18" charset="0"/>
                <a:cs typeface="Times New Roman" panose="02020603050405020304" pitchFamily="18" charset="0"/>
              </a:rPr>
              <a:t>c)Genel </a:t>
            </a:r>
            <a:r>
              <a:rPr lang="tr-TR" sz="1400" dirty="0">
                <a:latin typeface="Times New Roman" panose="02020603050405020304" pitchFamily="18" charset="0"/>
                <a:cs typeface="Times New Roman" panose="02020603050405020304" pitchFamily="18" charset="0"/>
              </a:rPr>
              <a:t>zihinsel yetenek alanı ön değerlendirme uygulamalarında öncelikle uygulamanın yapıldığı bölgedeki RAM’larda görev yapan uygulayıcılar görevlendirilecek, uygulayıcı ihtiyacının karşılanamaması durumunda ise farklı RAM’larda görev yapan uygulayıcılar da görevlendirilebilecektir. </a:t>
            </a:r>
            <a:endParaRPr lang="tr-TR" sz="1400" dirty="0" smtClean="0">
              <a:latin typeface="Times New Roman" panose="02020603050405020304" pitchFamily="18" charset="0"/>
              <a:cs typeface="Times New Roman" panose="02020603050405020304" pitchFamily="18" charset="0"/>
            </a:endParaRPr>
          </a:p>
          <a:p>
            <a:r>
              <a:rPr lang="tr-TR" sz="1400" dirty="0" smtClean="0">
                <a:latin typeface="Times New Roman" panose="02020603050405020304" pitchFamily="18" charset="0"/>
                <a:cs typeface="Times New Roman" panose="02020603050405020304" pitchFamily="18" charset="0"/>
              </a:rPr>
              <a:t>ç)Öğretmen </a:t>
            </a:r>
            <a:r>
              <a:rPr lang="tr-TR" sz="1400" dirty="0">
                <a:latin typeface="Times New Roman" panose="02020603050405020304" pitchFamily="18" charset="0"/>
                <a:cs typeface="Times New Roman" panose="02020603050405020304" pitchFamily="18" charset="0"/>
              </a:rPr>
              <a:t>ve öğrencilerin uygulamaya çağrı cihazı, telsiz, radyo, cep telefonu gibi haberleşme araçları ile veri bank, dizüstü bilgisayar, el bilgisayarı, cep bilgisayarı, saat dışında fonksiyonu bulunan saat vb. her türlü bilgisayar özelliği olan, özel elektronik donanımlı aletler, hesap makinesi, fotoğraf makinesi, kamera vb. cihazlarla gelmeleri yasaktır. </a:t>
            </a:r>
            <a:endParaRPr lang="tr-TR" sz="1400" dirty="0" smtClean="0">
              <a:latin typeface="Times New Roman" panose="02020603050405020304" pitchFamily="18" charset="0"/>
              <a:cs typeface="Times New Roman" panose="02020603050405020304" pitchFamily="18" charset="0"/>
            </a:endParaRPr>
          </a:p>
          <a:p>
            <a:r>
              <a:rPr lang="tr-TR" sz="1400" dirty="0" smtClean="0">
                <a:latin typeface="Times New Roman" panose="02020603050405020304" pitchFamily="18" charset="0"/>
                <a:cs typeface="Times New Roman" panose="02020603050405020304" pitchFamily="18" charset="0"/>
              </a:rPr>
              <a:t>d)Genel </a:t>
            </a:r>
            <a:r>
              <a:rPr lang="tr-TR" sz="1400" dirty="0">
                <a:latin typeface="Times New Roman" panose="02020603050405020304" pitchFamily="18" charset="0"/>
                <a:cs typeface="Times New Roman" panose="02020603050405020304" pitchFamily="18" charset="0"/>
              </a:rPr>
              <a:t>zihinsel yetenek alanı ön değerlendirme uygulamaları cumartesi/pazar günleri ve her gün için 5 (beş) oturum şeklinde yapılacaktır. </a:t>
            </a:r>
          </a:p>
        </p:txBody>
      </p:sp>
      <p:pic>
        <p:nvPicPr>
          <p:cNvPr id="4" name="Picture 2" descr="Medalha aprovada verde ou ícone de medalha certificada com sombra.  ilustração vetorial | Vetor Prem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0212" y="0"/>
            <a:ext cx="2983454" cy="175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107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74732" y="2279730"/>
            <a:ext cx="10010682" cy="3432581"/>
          </a:xfrm>
        </p:spPr>
        <p:txBody>
          <a:bodyPr>
            <a:normAutofit/>
          </a:bodyPr>
          <a:lstStyle/>
          <a:p>
            <a:pPr algn="l"/>
            <a:r>
              <a:rPr lang="tr-TR" sz="1600" dirty="0">
                <a:latin typeface="Times New Roman" panose="02020603050405020304" pitchFamily="18" charset="0"/>
                <a:cs typeface="Times New Roman" panose="02020603050405020304" pitchFamily="18" charset="0"/>
              </a:rPr>
              <a:t>e)Resim ve müzik yetenek alanları ön değerlendirme uygulamaları sınıf öğretmenleri tarafından yürütülecektir. </a:t>
            </a:r>
            <a:br>
              <a:rPr lang="tr-TR" sz="1600" dirty="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f)Ön </a:t>
            </a:r>
            <a:r>
              <a:rPr lang="tr-TR" sz="1600" dirty="0">
                <a:latin typeface="Times New Roman" panose="02020603050405020304" pitchFamily="18" charset="0"/>
                <a:cs typeface="Times New Roman" panose="02020603050405020304" pitchFamily="18" charset="0"/>
              </a:rPr>
              <a:t>değerlendirme uygulamalarında Bakanlıkça belirlenen ölçme araçları kullanılacaktır. Uygulamalara ilişkin usul ve esaslar ile ilgili ayrıca bilgilendirme yapılacaktır. </a:t>
            </a:r>
            <a:r>
              <a:rPr lang="tr-TR" sz="1600" dirty="0" smtClean="0">
                <a:latin typeface="Times New Roman" panose="02020603050405020304" pitchFamily="18" charset="0"/>
                <a:cs typeface="Times New Roman" panose="02020603050405020304" pitchFamily="18" charset="0"/>
              </a:rPr>
              <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
            </a:r>
            <a:br>
              <a:rPr lang="tr-TR" sz="16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g)Ön </a:t>
            </a:r>
            <a:r>
              <a:rPr lang="tr-TR" sz="1600" dirty="0">
                <a:latin typeface="Times New Roman" panose="02020603050405020304" pitchFamily="18" charset="0"/>
                <a:cs typeface="Times New Roman" panose="02020603050405020304" pitchFamily="18" charset="0"/>
              </a:rPr>
              <a:t>değerlendirme uygulamasına girecek öğrencilerin “Uygulama Giriş Belgeleri” 02 Şubat 2022 tarihinde e-Okul Yönetim Bilgi Sistemi /İlkokul Ortaokul Kurum İşlemleri/Sınav İşlemleri </a:t>
            </a:r>
            <a:r>
              <a:rPr lang="tr-TR" sz="1600" dirty="0" err="1">
                <a:latin typeface="Times New Roman" panose="02020603050405020304" pitchFamily="18" charset="0"/>
                <a:cs typeface="Times New Roman" panose="02020603050405020304" pitchFamily="18" charset="0"/>
              </a:rPr>
              <a:t>Modülü’nde</a:t>
            </a:r>
            <a:r>
              <a:rPr lang="tr-TR" sz="1600" dirty="0">
                <a:latin typeface="Times New Roman" panose="02020603050405020304" pitchFamily="18" charset="0"/>
                <a:cs typeface="Times New Roman" panose="02020603050405020304" pitchFamily="18" charset="0"/>
              </a:rPr>
              <a:t> yayımlanacak olup fotoğraflı giriş belgeleri okul müdürlükleri tarafından onaylanarak öğrenci velilerine imza karşılığında teslim edilecektir. </a:t>
            </a:r>
          </a:p>
        </p:txBody>
      </p:sp>
      <p:sp>
        <p:nvSpPr>
          <p:cNvPr id="4" name="Alt Başlık 3"/>
          <p:cNvSpPr>
            <a:spLocks noGrp="1"/>
          </p:cNvSpPr>
          <p:nvPr>
            <p:ph type="subTitle" idx="1"/>
          </p:nvPr>
        </p:nvSpPr>
        <p:spPr>
          <a:xfrm>
            <a:off x="-139849" y="1839557"/>
            <a:ext cx="8423237" cy="623943"/>
          </a:xfrm>
        </p:spPr>
        <p:txBody>
          <a:bodyPr>
            <a:normAutofit/>
          </a:bodyPr>
          <a:lstStyle/>
          <a:p>
            <a:r>
              <a:rPr lang="tr-TR" sz="2400" b="1" dirty="0">
                <a:latin typeface="Times New Roman" panose="02020603050405020304" pitchFamily="18" charset="0"/>
                <a:cs typeface="Times New Roman" panose="02020603050405020304" pitchFamily="18" charset="0"/>
              </a:rPr>
              <a:t>3.5</a:t>
            </a:r>
            <a:r>
              <a:rPr lang="tr-TR" sz="2400" b="1" dirty="0">
                <a:solidFill>
                  <a:schemeClr val="bg2">
                    <a:lumMod val="50000"/>
                  </a:schemeClr>
                </a:solidFill>
                <a:latin typeface="Times New Roman" panose="02020603050405020304" pitchFamily="18" charset="0"/>
                <a:cs typeface="Times New Roman" panose="02020603050405020304" pitchFamily="18" charset="0"/>
              </a:rPr>
              <a:t>.Ön Değerlendirme Uygulama Esasları</a:t>
            </a:r>
          </a:p>
          <a:p>
            <a:endParaRPr lang="tr-TR" dirty="0"/>
          </a:p>
        </p:txBody>
      </p:sp>
      <p:pic>
        <p:nvPicPr>
          <p:cNvPr id="7170" name="Picture 2" descr="Değerlendirme Simge Vektör Işareti Ve Beyaz Arka Plan Üzerinde  Değerlendirme Logo Kavramı Izole Sembolü Stok Vektör Sanatı &amp;amp; Anket  Kağıdı&amp;#39;nin Daha Fazla Görseli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1962" y="0"/>
            <a:ext cx="2700038" cy="2700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16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494852"/>
            <a:ext cx="10639312" cy="4539728"/>
          </a:xfrm>
        </p:spPr>
        <p:txBody>
          <a:bodyPr>
            <a:normAutofit/>
          </a:bodyPr>
          <a:lstStyle/>
          <a:p>
            <a:pPr algn="l"/>
            <a:r>
              <a:rPr lang="tr-TR" sz="1600" b="1" dirty="0">
                <a:solidFill>
                  <a:schemeClr val="bg2">
                    <a:lumMod val="50000"/>
                  </a:schemeClr>
                </a:solidFill>
                <a:latin typeface="Times New Roman" panose="02020603050405020304" pitchFamily="18" charset="0"/>
                <a:cs typeface="Times New Roman" panose="02020603050405020304" pitchFamily="18" charset="0"/>
              </a:rPr>
              <a:t>3.6.Bireysel Değerlendirme Uygulama </a:t>
            </a:r>
            <a:r>
              <a:rPr lang="tr-TR" sz="1600" b="1" dirty="0" smtClean="0">
                <a:solidFill>
                  <a:schemeClr val="bg2">
                    <a:lumMod val="50000"/>
                  </a:schemeClr>
                </a:solidFill>
                <a:latin typeface="Times New Roman" panose="02020603050405020304" pitchFamily="18" charset="0"/>
                <a:cs typeface="Times New Roman" panose="02020603050405020304" pitchFamily="18" charset="0"/>
              </a:rPr>
              <a:t>Esasları</a:t>
            </a:r>
            <a:r>
              <a:rPr lang="tr-TR" sz="1400" b="1" dirty="0" smtClean="0">
                <a:solidFill>
                  <a:schemeClr val="bg2">
                    <a:lumMod val="50000"/>
                  </a:schemeClr>
                </a:solidFill>
              </a:rPr>
              <a:t/>
            </a:r>
            <a:br>
              <a:rPr lang="tr-TR" sz="1400" b="1" dirty="0" smtClean="0">
                <a:solidFill>
                  <a:schemeClr val="bg2">
                    <a:lumMod val="50000"/>
                  </a:schemeClr>
                </a:solidFill>
              </a:rPr>
            </a:br>
            <a:r>
              <a:rPr lang="tr-TR" sz="1400" dirty="0" smtClean="0"/>
              <a:t/>
            </a:r>
            <a:br>
              <a:rPr lang="tr-TR" sz="1400" dirty="0" smtClean="0"/>
            </a:br>
            <a:r>
              <a:rPr lang="tr-TR" sz="1400" dirty="0" smtClean="0"/>
              <a:t>  </a:t>
            </a:r>
            <a:r>
              <a:rPr lang="tr-TR" sz="1400" dirty="0" smtClean="0">
                <a:latin typeface="Times New Roman" panose="02020603050405020304" pitchFamily="18" charset="0"/>
                <a:cs typeface="Times New Roman" panose="02020603050405020304" pitchFamily="18" charset="0"/>
              </a:rPr>
              <a:t>Ön </a:t>
            </a:r>
            <a:r>
              <a:rPr lang="tr-TR" sz="1400" dirty="0">
                <a:latin typeface="Times New Roman" panose="02020603050405020304" pitchFamily="18" charset="0"/>
                <a:cs typeface="Times New Roman" panose="02020603050405020304" pitchFamily="18" charset="0"/>
              </a:rPr>
              <a:t>değerlendirme uygulamaları tamamlandıktan sonra yetenek alanlarına göre Bakanlık tarafından belirlenecek puanı geçen öğrenciler yetenek alanlarına göre bireysel değerlendirmeye alınacaktır. Bireysel değerlendirme uygulamaları sonucunda Bakanlık tarafından yetenek alanlarına göre belirlenecek olan puanı geçen öğrenciler bilim ve sanat merkezine kayıt hakkı kazanacaktır</a:t>
            </a:r>
            <a:r>
              <a:rPr lang="tr-TR" sz="1400" dirty="0" smtClean="0">
                <a:latin typeface="Times New Roman" panose="02020603050405020304" pitchFamily="18" charset="0"/>
                <a:cs typeface="Times New Roman" panose="02020603050405020304" pitchFamily="18" charset="0"/>
              </a:rPr>
              <a:t>.</a:t>
            </a:r>
            <a:br>
              <a:rPr lang="tr-TR" sz="1400" dirty="0" smtClean="0">
                <a:latin typeface="Times New Roman" panose="02020603050405020304" pitchFamily="18" charset="0"/>
                <a:cs typeface="Times New Roman" panose="02020603050405020304" pitchFamily="18" charset="0"/>
              </a:rPr>
            </a:br>
            <a:r>
              <a:rPr lang="tr-TR" sz="1400" dirty="0">
                <a:latin typeface="Times New Roman" panose="02020603050405020304" pitchFamily="18" charset="0"/>
                <a:cs typeface="Times New Roman" panose="02020603050405020304" pitchFamily="18" charset="0"/>
              </a:rPr>
              <a:t/>
            </a:r>
            <a:br>
              <a:rPr lang="tr-TR" sz="1400" dirty="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a)MEBBİS/BİLSEM Modülü /Bireysel Değerlendirme İşlemleri ekranı üzerinden verilen randevu bilgilerinin yer aldığı fotoğraflı giriş belgeleri okul müdürlüklerince 03 Haziran 2022 tarihinden itibaren e-Okul Yönetim Bilgi Sistemi/ İlkokul Ortaokul Kurum İşlemleri/ Sınav İşlemleri Modülünde yazdırılarak öğrenci velilerine imza karşılığında teslim edilecektir</a:t>
            </a:r>
            <a:r>
              <a:rPr lang="tr-TR" sz="1400" dirty="0" smtClean="0">
                <a:latin typeface="Times New Roman" panose="02020603050405020304" pitchFamily="18" charset="0"/>
                <a:cs typeface="Times New Roman" panose="02020603050405020304" pitchFamily="18" charset="0"/>
              </a:rPr>
              <a:t>.</a:t>
            </a:r>
            <a:br>
              <a:rPr lang="tr-TR" sz="1400" dirty="0" smtClean="0">
                <a:latin typeface="Times New Roman" panose="02020603050405020304" pitchFamily="18" charset="0"/>
                <a:cs typeface="Times New Roman" panose="02020603050405020304" pitchFamily="18" charset="0"/>
              </a:rPr>
            </a:br>
            <a:r>
              <a:rPr lang="tr-TR" sz="1400" dirty="0">
                <a:latin typeface="Times New Roman" panose="02020603050405020304" pitchFamily="18" charset="0"/>
                <a:cs typeface="Times New Roman" panose="02020603050405020304" pitchFamily="18" charset="0"/>
              </a:rPr>
              <a:t/>
            </a:r>
            <a:br>
              <a:rPr lang="tr-TR" sz="1400" dirty="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b)Uygulama giriş belgelerinin yayımlandığının duyurulma sorumluluğu okul müdürlüklerine, imza karşılığı teslim alınma sorumluluğu ise öğrenci velilerine aittir. Belgelerin imza karşılığı teslimi zorunlu olup bu durum dışında yapılan uygulamaların sorumluluğu okul müdürlüklerine aittir</a:t>
            </a:r>
            <a:r>
              <a:rPr lang="tr-TR" sz="1400" dirty="0" smtClean="0">
                <a:latin typeface="Times New Roman" panose="02020603050405020304" pitchFamily="18" charset="0"/>
                <a:cs typeface="Times New Roman" panose="02020603050405020304" pitchFamily="18" charset="0"/>
              </a:rPr>
              <a:t>.</a:t>
            </a:r>
            <a:br>
              <a:rPr lang="tr-TR" sz="1400" dirty="0" smtClean="0">
                <a:latin typeface="Times New Roman" panose="02020603050405020304" pitchFamily="18" charset="0"/>
                <a:cs typeface="Times New Roman" panose="02020603050405020304" pitchFamily="18" charset="0"/>
              </a:rPr>
            </a:br>
            <a:r>
              <a:rPr lang="tr-TR" sz="1400" dirty="0">
                <a:latin typeface="Times New Roman" panose="02020603050405020304" pitchFamily="18" charset="0"/>
                <a:cs typeface="Times New Roman" panose="02020603050405020304" pitchFamily="18" charset="0"/>
              </a:rPr>
              <a:t/>
            </a:r>
            <a:br>
              <a:rPr lang="tr-TR" sz="1400" dirty="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c)Öğretmen ve öğrencilerin uygulamaya çağrı cihazı, telsiz, fonksiyonu bulunan saat vb. her türlü bilgisayar özelliği olan, özel elektronik donanımlı aletler, hesap makinesi, fotoğraf </a:t>
            </a:r>
            <a:r>
              <a:rPr lang="tr-TR" sz="1400" dirty="0" smtClean="0">
                <a:latin typeface="Times New Roman" panose="02020603050405020304" pitchFamily="18" charset="0"/>
                <a:cs typeface="Times New Roman" panose="02020603050405020304" pitchFamily="18" charset="0"/>
              </a:rPr>
              <a:t>radyo</a:t>
            </a:r>
            <a:r>
              <a:rPr lang="tr-TR" sz="1400" dirty="0">
                <a:latin typeface="Times New Roman" panose="02020603050405020304" pitchFamily="18" charset="0"/>
                <a:cs typeface="Times New Roman" panose="02020603050405020304" pitchFamily="18" charset="0"/>
              </a:rPr>
              <a:t>, cep telefonu gibi haberleşme araçları ile veri bank, dizüstü bilgisayar, el bilgisayarı, cep bilgisayarı, saat dışında </a:t>
            </a:r>
            <a:r>
              <a:rPr lang="tr-TR" sz="1400" dirty="0" smtClean="0">
                <a:latin typeface="Times New Roman" panose="02020603050405020304" pitchFamily="18" charset="0"/>
                <a:cs typeface="Times New Roman" panose="02020603050405020304" pitchFamily="18" charset="0"/>
              </a:rPr>
              <a:t>makinesi</a:t>
            </a:r>
            <a:r>
              <a:rPr lang="tr-TR" sz="1400" dirty="0">
                <a:latin typeface="Times New Roman" panose="02020603050405020304" pitchFamily="18" charset="0"/>
                <a:cs typeface="Times New Roman" panose="02020603050405020304" pitchFamily="18" charset="0"/>
              </a:rPr>
              <a:t>, kamera vb. cihazlarla gelmeleri yasaktır. </a:t>
            </a:r>
          </a:p>
        </p:txBody>
      </p:sp>
      <p:pic>
        <p:nvPicPr>
          <p:cNvPr id="6148" name="Picture 4" descr="Danışmanlık ve AR-GE Hizmetleri – EEC TEKNOLO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2329" y="4857414"/>
            <a:ext cx="3639671" cy="200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847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720763"/>
            <a:ext cx="6777318" cy="1129552"/>
          </a:xfrm>
        </p:spPr>
        <p:txBody>
          <a:bodyPr>
            <a:normAutofit/>
          </a:bodyPr>
          <a:lstStyle/>
          <a:p>
            <a:pPr algn="l"/>
            <a:r>
              <a:rPr lang="tr-TR" sz="1600" b="1" dirty="0">
                <a:latin typeface="Times New Roman" panose="02020603050405020304" pitchFamily="18" charset="0"/>
                <a:cs typeface="Times New Roman" panose="02020603050405020304" pitchFamily="18" charset="0"/>
              </a:rPr>
              <a:t>3.6.</a:t>
            </a:r>
            <a:r>
              <a:rPr lang="tr-TR" sz="1600" b="1" dirty="0">
                <a:solidFill>
                  <a:schemeClr val="bg2">
                    <a:lumMod val="50000"/>
                  </a:schemeClr>
                </a:solidFill>
                <a:latin typeface="Times New Roman" panose="02020603050405020304" pitchFamily="18" charset="0"/>
                <a:cs typeface="Times New Roman" panose="02020603050405020304" pitchFamily="18" charset="0"/>
              </a:rPr>
              <a:t>Bireysel Değerlendirme Uygulama </a:t>
            </a:r>
            <a:r>
              <a:rPr lang="tr-TR" sz="1600" b="1" dirty="0" smtClean="0">
                <a:solidFill>
                  <a:schemeClr val="bg2">
                    <a:lumMod val="50000"/>
                  </a:schemeClr>
                </a:solidFill>
                <a:latin typeface="Times New Roman" panose="02020603050405020304" pitchFamily="18" charset="0"/>
                <a:cs typeface="Times New Roman" panose="02020603050405020304" pitchFamily="18" charset="0"/>
              </a:rPr>
              <a:t>Esasları</a:t>
            </a:r>
            <a:br>
              <a:rPr lang="tr-TR" sz="1600" b="1" dirty="0" smtClean="0">
                <a:solidFill>
                  <a:schemeClr val="bg2">
                    <a:lumMod val="50000"/>
                  </a:schemeClr>
                </a:solidFill>
                <a:latin typeface="Times New Roman" panose="02020603050405020304" pitchFamily="18" charset="0"/>
                <a:cs typeface="Times New Roman" panose="02020603050405020304" pitchFamily="18" charset="0"/>
              </a:rPr>
            </a:br>
            <a:r>
              <a:rPr lang="tr-TR" sz="1600" b="1" dirty="0">
                <a:solidFill>
                  <a:schemeClr val="bg2">
                    <a:lumMod val="50000"/>
                  </a:schemeClr>
                </a:solidFill>
                <a:latin typeface="Times New Roman" panose="02020603050405020304" pitchFamily="18" charset="0"/>
                <a:cs typeface="Times New Roman" panose="02020603050405020304" pitchFamily="18" charset="0"/>
              </a:rPr>
              <a:t/>
            </a:r>
            <a:br>
              <a:rPr lang="tr-TR" sz="1600" b="1" dirty="0">
                <a:solidFill>
                  <a:schemeClr val="bg2">
                    <a:lumMod val="50000"/>
                  </a:schemeClr>
                </a:solidFill>
                <a:latin typeface="Times New Roman" panose="02020603050405020304" pitchFamily="18" charset="0"/>
                <a:cs typeface="Times New Roman" panose="02020603050405020304" pitchFamily="18" charset="0"/>
              </a:rPr>
            </a:br>
            <a:endParaRPr lang="tr-TR" sz="16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3"/>
          </p:nvPr>
        </p:nvSpPr>
        <p:spPr>
          <a:xfrm>
            <a:off x="0" y="1549101"/>
            <a:ext cx="11277600" cy="3571539"/>
          </a:xfrm>
        </p:spPr>
        <p:txBody>
          <a:bodyPr>
            <a:normAutofit/>
          </a:bodyPr>
          <a:lstStyle/>
          <a:p>
            <a:r>
              <a:rPr lang="tr-TR" sz="1400" dirty="0">
                <a:latin typeface="Times New Roman" panose="02020603050405020304" pitchFamily="18" charset="0"/>
                <a:cs typeface="Times New Roman" panose="02020603050405020304" pitchFamily="18" charset="0"/>
              </a:rPr>
              <a:t>ç)Resim ve müzik yetenek alanlarında değerlendirmeye alınacak öğrenciler giriş belgelerinde belirtilen saatten 30 dakika önce; genel zihinsel yetenek alanında uygulamaya alınacak öğrenciler ise giriş belgelerinde yer alan saatte uygulama merkezlerinde hazır bulunacaklardır. Öğrenciler giriş belgelerindeki randevu saatinden en fazla 15 (on beş) dakikaya kadar olan gecikmelerde değerlendirmeye alınacak olup bu sürenin aşılmasından sonra değerlendirmeye alınmayacaklardır</a:t>
            </a:r>
            <a:r>
              <a:rPr lang="tr-TR" sz="1400" dirty="0" smtClean="0">
                <a:latin typeface="Times New Roman" panose="02020603050405020304" pitchFamily="18" charset="0"/>
                <a:cs typeface="Times New Roman" panose="02020603050405020304" pitchFamily="18" charset="0"/>
              </a:rPr>
              <a:t>.</a:t>
            </a:r>
          </a:p>
          <a:p>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d)Genel zihinsel yetenek alanı değerlendirmeleri RAM’larda, resim ve müzik yetenek alanı değerlendirmeleri ise </a:t>
            </a:r>
            <a:r>
              <a:rPr lang="tr-TR" sz="1400" dirty="0" err="1">
                <a:latin typeface="Times New Roman" panose="02020603050405020304" pitchFamily="18" charset="0"/>
                <a:cs typeface="Times New Roman" panose="02020603050405020304" pitchFamily="18" charset="0"/>
              </a:rPr>
              <a:t>BİLSEM’lerde</a:t>
            </a:r>
            <a:r>
              <a:rPr lang="tr-TR" sz="1400" dirty="0">
                <a:latin typeface="Times New Roman" panose="02020603050405020304" pitchFamily="18" charset="0"/>
                <a:cs typeface="Times New Roman" panose="02020603050405020304" pitchFamily="18" charset="0"/>
              </a:rPr>
              <a:t> yapılacaktır ancak değerlendirmeler RAM’ların ve </a:t>
            </a:r>
            <a:r>
              <a:rPr lang="tr-TR" sz="1400" dirty="0" err="1">
                <a:latin typeface="Times New Roman" panose="02020603050405020304" pitchFamily="18" charset="0"/>
                <a:cs typeface="Times New Roman" panose="02020603050405020304" pitchFamily="18" charset="0"/>
              </a:rPr>
              <a:t>BİLSEM’lerin</a:t>
            </a:r>
            <a:r>
              <a:rPr lang="tr-TR" sz="1400" dirty="0">
                <a:latin typeface="Times New Roman" panose="02020603050405020304" pitchFamily="18" charset="0"/>
                <a:cs typeface="Times New Roman" panose="02020603050405020304" pitchFamily="18" charset="0"/>
              </a:rPr>
              <a:t> fiziki koşullarının uygun olmaması ve değerlendirmenin gerçekleştirileceği 8 kurumun da ilgili RAM’ların ve </a:t>
            </a:r>
            <a:r>
              <a:rPr lang="tr-TR" sz="1400" dirty="0" err="1">
                <a:latin typeface="Times New Roman" panose="02020603050405020304" pitchFamily="18" charset="0"/>
                <a:cs typeface="Times New Roman" panose="02020603050405020304" pitchFamily="18" charset="0"/>
              </a:rPr>
              <a:t>BİLSEM’lerin</a:t>
            </a:r>
            <a:r>
              <a:rPr lang="tr-TR" sz="1400" dirty="0">
                <a:latin typeface="Times New Roman" panose="02020603050405020304" pitchFamily="18" charset="0"/>
                <a:cs typeface="Times New Roman" panose="02020603050405020304" pitchFamily="18" charset="0"/>
              </a:rPr>
              <a:t> hizmet verdiği il-ilçede bulunması şartı ile Merkez Tanılama Sınav Komisyonunun kararı ile Bakanlığımıza bağlı diğer kurumlarda gerçekleştirilebilecektir. </a:t>
            </a:r>
          </a:p>
        </p:txBody>
      </p:sp>
      <p:pic>
        <p:nvPicPr>
          <p:cNvPr id="9218" name="Picture 2" descr="Tat Gıda | Gelişim Yöneti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4567" y="4385328"/>
            <a:ext cx="5131396" cy="247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683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430767"/>
            <a:ext cx="7175352" cy="580913"/>
          </a:xfrm>
        </p:spPr>
        <p:txBody>
          <a:bodyPr>
            <a:normAutofit/>
          </a:bodyPr>
          <a:lstStyle/>
          <a:p>
            <a:r>
              <a:rPr lang="tr-TR" sz="1600" b="1" dirty="0">
                <a:latin typeface="Times New Roman" panose="02020603050405020304" pitchFamily="18" charset="0"/>
                <a:cs typeface="Times New Roman" panose="02020603050405020304" pitchFamily="18" charset="0"/>
              </a:rPr>
              <a:t>3.6.</a:t>
            </a:r>
            <a:r>
              <a:rPr lang="tr-TR" sz="1600" b="1" dirty="0">
                <a:solidFill>
                  <a:schemeClr val="bg2">
                    <a:lumMod val="50000"/>
                  </a:schemeClr>
                </a:solidFill>
                <a:latin typeface="Times New Roman" panose="02020603050405020304" pitchFamily="18" charset="0"/>
                <a:cs typeface="Times New Roman" panose="02020603050405020304" pitchFamily="18" charset="0"/>
              </a:rPr>
              <a:t>Bireysel Değerlendirme Uygulama Esasları</a:t>
            </a:r>
            <a:endParaRPr lang="tr-TR" sz="1600" dirty="0"/>
          </a:p>
        </p:txBody>
      </p:sp>
      <p:sp>
        <p:nvSpPr>
          <p:cNvPr id="3" name="İçerik Yer Tutucusu 2"/>
          <p:cNvSpPr>
            <a:spLocks noGrp="1"/>
          </p:cNvSpPr>
          <p:nvPr>
            <p:ph sz="quarter" idx="13"/>
          </p:nvPr>
        </p:nvSpPr>
        <p:spPr>
          <a:xfrm>
            <a:off x="-75304" y="2011680"/>
            <a:ext cx="11352904" cy="4679576"/>
          </a:xfrm>
        </p:spPr>
        <p:txBody>
          <a:bodyPr>
            <a:normAutofit/>
          </a:bodyPr>
          <a:lstStyle/>
          <a:p>
            <a:r>
              <a:rPr lang="tr-TR" sz="1400" dirty="0">
                <a:latin typeface="Times New Roman" panose="02020603050405020304" pitchFamily="18" charset="0"/>
                <a:cs typeface="Times New Roman" panose="02020603050405020304" pitchFamily="18" charset="0"/>
              </a:rPr>
              <a:t>e)Genel zihinsel yetenek alanı değerlendirmelerine ve sonuçlarına ilişkin her türlü evrak, değerlendirme yapılan bölgenin sorumluluk alanında bulunduğu RAM’larda, resim ve müzik yetenek alanları için ise değerlendirme yapılan bölgenin sorumluluk alanındaki </a:t>
            </a:r>
            <a:r>
              <a:rPr lang="tr-TR" sz="1400" dirty="0" err="1">
                <a:latin typeface="Times New Roman" panose="02020603050405020304" pitchFamily="18" charset="0"/>
                <a:cs typeface="Times New Roman" panose="02020603050405020304" pitchFamily="18" charset="0"/>
              </a:rPr>
              <a:t>BİLSEM’lerde</a:t>
            </a:r>
            <a:r>
              <a:rPr lang="tr-TR" sz="1400" dirty="0">
                <a:latin typeface="Times New Roman" panose="02020603050405020304" pitchFamily="18" charset="0"/>
                <a:cs typeface="Times New Roman" panose="02020603050405020304" pitchFamily="18" charset="0"/>
              </a:rPr>
              <a:t> muhafaza edilecektir. </a:t>
            </a:r>
            <a:endParaRPr lang="tr-TR" sz="1400" dirty="0" smtClean="0">
              <a:latin typeface="Times New Roman" panose="02020603050405020304" pitchFamily="18" charset="0"/>
              <a:cs typeface="Times New Roman" panose="02020603050405020304" pitchFamily="18" charset="0"/>
            </a:endParaRPr>
          </a:p>
          <a:p>
            <a:r>
              <a:rPr lang="tr-TR" sz="1400" dirty="0" smtClean="0">
                <a:latin typeface="Times New Roman" panose="02020603050405020304" pitchFamily="18" charset="0"/>
                <a:cs typeface="Times New Roman" panose="02020603050405020304" pitchFamily="18" charset="0"/>
              </a:rPr>
              <a:t>f)Değerlendirmelerde </a:t>
            </a:r>
            <a:r>
              <a:rPr lang="tr-TR" sz="1400" dirty="0">
                <a:latin typeface="Times New Roman" panose="02020603050405020304" pitchFamily="18" charset="0"/>
                <a:cs typeface="Times New Roman" panose="02020603050405020304" pitchFamily="18" charset="0"/>
              </a:rPr>
              <a:t>görev alacak uygulayıcılara beyanlarına bağlı olarak kendileri ile üçüncü dereceye kadar akrabalık bağı bulunan öğrencilerin değerlendirmelerinde görev verilmeyecektir. </a:t>
            </a:r>
            <a:endParaRPr lang="tr-TR" sz="1400" dirty="0" smtClean="0">
              <a:latin typeface="Times New Roman" panose="02020603050405020304" pitchFamily="18" charset="0"/>
              <a:cs typeface="Times New Roman" panose="02020603050405020304" pitchFamily="18" charset="0"/>
            </a:endParaRPr>
          </a:p>
          <a:p>
            <a:r>
              <a:rPr lang="tr-TR" sz="1400" dirty="0" smtClean="0">
                <a:latin typeface="Times New Roman" panose="02020603050405020304" pitchFamily="18" charset="0"/>
                <a:cs typeface="Times New Roman" panose="02020603050405020304" pitchFamily="18" charset="0"/>
              </a:rPr>
              <a:t>g)Değerlendirme </a:t>
            </a:r>
            <a:r>
              <a:rPr lang="tr-TR" sz="1400" dirty="0">
                <a:latin typeface="Times New Roman" panose="02020603050405020304" pitchFamily="18" charset="0"/>
                <a:cs typeface="Times New Roman" panose="02020603050405020304" pitchFamily="18" charset="0"/>
              </a:rPr>
              <a:t>sonuçlarının uygulayıcılar tarafından elektronik ortamda sisteme işlenebilmesi için, değerlendirmenin yapıldığı kurum müdürlüklerince, öğrencilerin “MEBBİS/BİLSEM Modülü/Bireysel Değerlendirme İşlemleri (Sınav Merkezi)/Bireysel Değerlendirme Öğrenci Yoklama Girişi” ekranında “GİRDİ” olarak işaretlenmeleri gerekmektedir. </a:t>
            </a:r>
            <a:endParaRPr lang="tr-TR" sz="1400" dirty="0" smtClean="0">
              <a:latin typeface="Times New Roman" panose="02020603050405020304" pitchFamily="18" charset="0"/>
              <a:cs typeface="Times New Roman" panose="02020603050405020304" pitchFamily="18" charset="0"/>
            </a:endParaRPr>
          </a:p>
          <a:p>
            <a:r>
              <a:rPr lang="tr-TR" sz="1400" dirty="0" smtClean="0">
                <a:latin typeface="Times New Roman" panose="02020603050405020304" pitchFamily="18" charset="0"/>
                <a:cs typeface="Times New Roman" panose="02020603050405020304" pitchFamily="18" charset="0"/>
              </a:rPr>
              <a:t>h)Uygulayıcılar</a:t>
            </a:r>
            <a:r>
              <a:rPr lang="tr-TR" sz="1400" dirty="0">
                <a:latin typeface="Times New Roman" panose="02020603050405020304" pitchFamily="18" charset="0"/>
                <a:cs typeface="Times New Roman" panose="02020603050405020304" pitchFamily="18" charset="0"/>
              </a:rPr>
              <a:t>, öğrencilerin değerlendirme sonuçlarını kendilerine tanımlı bulunan “MEBBİS/BİLSEM Modülü/Bireysel Değerlendirme İşlemleri/Bireysel Değerlendirme Aday Not Girişi” ekranı üzerinden sisteme işleyeceklerdir. </a:t>
            </a:r>
            <a:endParaRPr lang="tr-TR" sz="1400" dirty="0" smtClean="0">
              <a:latin typeface="Times New Roman" panose="02020603050405020304" pitchFamily="18" charset="0"/>
              <a:cs typeface="Times New Roman" panose="02020603050405020304" pitchFamily="18" charset="0"/>
            </a:endParaRPr>
          </a:p>
          <a:p>
            <a:r>
              <a:rPr lang="tr-TR" sz="1400" dirty="0" smtClean="0">
                <a:latin typeface="Times New Roman" panose="02020603050405020304" pitchFamily="18" charset="0"/>
                <a:cs typeface="Times New Roman" panose="02020603050405020304" pitchFamily="18" charset="0"/>
              </a:rPr>
              <a:t>ı)Değerlendirme </a:t>
            </a:r>
            <a:r>
              <a:rPr lang="tr-TR" sz="1400" dirty="0">
                <a:latin typeface="Times New Roman" panose="02020603050405020304" pitchFamily="18" charset="0"/>
                <a:cs typeface="Times New Roman" panose="02020603050405020304" pitchFamily="18" charset="0"/>
              </a:rPr>
              <a:t>ve sonuçların kayıt altına alınması uygulayıcıların; gizliliğinin sağlanması ise uygulayıcıların ve değerlendirmenin gerçekleştirildiği kurum müdürlüklerinin sorumluluğundadır.</a:t>
            </a:r>
          </a:p>
        </p:txBody>
      </p:sp>
      <p:pic>
        <p:nvPicPr>
          <p:cNvPr id="10242" name="Picture 2" descr="Çocukların Kişisel Gelişimine İlişkin 10 İpucu En tatlı 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8842" y="53788"/>
            <a:ext cx="3973158" cy="166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600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29092" y="753035"/>
            <a:ext cx="11149134" cy="3954563"/>
          </a:xfrm>
        </p:spPr>
        <p:txBody>
          <a:bodyPr>
            <a:normAutofit/>
          </a:bodyPr>
          <a:lstStyle/>
          <a:p>
            <a:r>
              <a:rPr lang="tr-TR" sz="1600" b="1" dirty="0">
                <a:latin typeface="Times New Roman" panose="02020603050405020304" pitchFamily="18" charset="0"/>
                <a:cs typeface="Times New Roman" panose="02020603050405020304" pitchFamily="18" charset="0"/>
              </a:rPr>
              <a:t>3.6.1.</a:t>
            </a:r>
            <a:r>
              <a:rPr lang="tr-TR" sz="1600" b="1" dirty="0">
                <a:solidFill>
                  <a:schemeClr val="bg2">
                    <a:lumMod val="50000"/>
                  </a:schemeClr>
                </a:solidFill>
                <a:latin typeface="Times New Roman" panose="02020603050405020304" pitchFamily="18" charset="0"/>
                <a:cs typeface="Times New Roman" panose="02020603050405020304" pitchFamily="18" charset="0"/>
              </a:rPr>
              <a:t>Genel Zihinsel Yetenek Alanında Bireysel Değerlendirme </a:t>
            </a:r>
            <a:endParaRPr lang="tr-TR" sz="1600" b="1" dirty="0" smtClean="0">
              <a:solidFill>
                <a:schemeClr val="bg2">
                  <a:lumMod val="50000"/>
                </a:schemeClr>
              </a:solidFill>
              <a:latin typeface="Times New Roman" panose="02020603050405020304" pitchFamily="18" charset="0"/>
              <a:cs typeface="Times New Roman" panose="02020603050405020304" pitchFamily="18" charset="0"/>
            </a:endParaRPr>
          </a:p>
          <a:p>
            <a:r>
              <a:rPr lang="tr-TR" sz="1400" dirty="0" smtClean="0">
                <a:latin typeface="Times New Roman" panose="02020603050405020304" pitchFamily="18" charset="0"/>
                <a:cs typeface="Times New Roman" panose="02020603050405020304" pitchFamily="18" charset="0"/>
              </a:rPr>
              <a:t>a)Bireysel </a:t>
            </a:r>
            <a:r>
              <a:rPr lang="tr-TR" sz="1400" dirty="0">
                <a:latin typeface="Times New Roman" panose="02020603050405020304" pitchFamily="18" charset="0"/>
                <a:cs typeface="Times New Roman" panose="02020603050405020304" pitchFamily="18" charset="0"/>
              </a:rPr>
              <a:t>değerlendirmelerde Bakanlıkça belirlenen zekâ ölçeği/ ölçekleri kullanılacaktır</a:t>
            </a:r>
            <a:r>
              <a:rPr lang="tr-TR" sz="1400" dirty="0" smtClean="0">
                <a:latin typeface="Times New Roman" panose="02020603050405020304" pitchFamily="18" charset="0"/>
                <a:cs typeface="Times New Roman" panose="02020603050405020304" pitchFamily="18" charset="0"/>
              </a:rPr>
              <a:t>.</a:t>
            </a:r>
          </a:p>
          <a:p>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b)Öğrencilerin randevuları; RAM’ların sorumluluk bölgelerinde bulunan öğrenci, uygulayıcı sayısı ile RAM’larda bulunan test bataryalarına göre ve takvimde öngörülen tarih aralığında, resmî tatillerin dışında, randevu verilmeyen gün bırakılmaksızın oluşturulacaktır. </a:t>
            </a:r>
            <a:endParaRPr lang="tr-TR" sz="1400" dirty="0" smtClean="0">
              <a:latin typeface="Times New Roman" panose="02020603050405020304" pitchFamily="18" charset="0"/>
              <a:cs typeface="Times New Roman" panose="02020603050405020304" pitchFamily="18" charset="0"/>
            </a:endParaRPr>
          </a:p>
          <a:p>
            <a:r>
              <a:rPr lang="tr-TR" sz="1400" dirty="0" smtClean="0">
                <a:latin typeface="Times New Roman" panose="02020603050405020304" pitchFamily="18" charset="0"/>
                <a:cs typeface="Times New Roman" panose="02020603050405020304" pitchFamily="18" charset="0"/>
              </a:rPr>
              <a:t>c)Yasal </a:t>
            </a:r>
            <a:r>
              <a:rPr lang="tr-TR" sz="1400" dirty="0">
                <a:latin typeface="Times New Roman" panose="02020603050405020304" pitchFamily="18" charset="0"/>
                <a:cs typeface="Times New Roman" panose="02020603050405020304" pitchFamily="18" charset="0"/>
              </a:rPr>
              <a:t>mazereti bulunmayan uygulayıcıların tamamı değerlendirme sürecinde görevlendirilecektir. </a:t>
            </a:r>
            <a:endParaRPr lang="tr-TR" sz="1400" dirty="0" smtClean="0">
              <a:latin typeface="Times New Roman" panose="02020603050405020304" pitchFamily="18" charset="0"/>
              <a:cs typeface="Times New Roman" panose="02020603050405020304" pitchFamily="18" charset="0"/>
            </a:endParaRPr>
          </a:p>
          <a:p>
            <a:r>
              <a:rPr lang="tr-TR" sz="1400" dirty="0" smtClean="0">
                <a:latin typeface="Times New Roman" panose="02020603050405020304" pitchFamily="18" charset="0"/>
                <a:cs typeface="Times New Roman" panose="02020603050405020304" pitchFamily="18" charset="0"/>
              </a:rPr>
              <a:t>ç)Değerlendirmelerin </a:t>
            </a:r>
            <a:r>
              <a:rPr lang="tr-TR" sz="1400" dirty="0">
                <a:latin typeface="Times New Roman" panose="02020603050405020304" pitchFamily="18" charset="0"/>
                <a:cs typeface="Times New Roman" panose="02020603050405020304" pitchFamily="18" charset="0"/>
              </a:rPr>
              <a:t>yapılacağı kurumların belirlenmesinde öğrenci ve uygulayıcı hareketliliğinin en aza indirilmesi esastır. Ancak görev yaptığı RAM’da değerlendirme gerçekleştirilmeyecek olması ya da değerlendirmelerin tamamlanmasının ardından ilgili RAM’daki uygulayıcı, Merkez Tanılama Sınav Komisyonunun kararı ile yine uygulayıcı hareketliliği en az düzeyde tutulacak şekilde değerlendirmelerin devam etmekte olduğu diğer RAM’larda da görevlendirilebilecektir.</a:t>
            </a:r>
          </a:p>
        </p:txBody>
      </p:sp>
      <p:sp>
        <p:nvSpPr>
          <p:cNvPr id="5" name="AutoShape 2" descr="Bilişsel Gelişim Kuramı » bilgi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Bilişsel Gelişim Kuramı » bilgi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7 yaş gelişim özellikleri - annebabalarici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1272" name="Picture 8" descr="Çocuklarda Zihinsel Gelişim ve Oyunun Önemi - Aba Psikolo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92" y="4707598"/>
            <a:ext cx="11822654" cy="2156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608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2528048"/>
            <a:ext cx="10387199" cy="3022898"/>
          </a:xfrm>
        </p:spPr>
        <p:txBody>
          <a:bodyPr>
            <a:normAutofit/>
          </a:bodyPr>
          <a:lstStyle/>
          <a:p>
            <a:pPr algn="l"/>
            <a:r>
              <a:rPr lang="tr-TR" sz="1400" dirty="0">
                <a:latin typeface="Times New Roman" panose="02020603050405020304" pitchFamily="18" charset="0"/>
                <a:cs typeface="Times New Roman" panose="02020603050405020304" pitchFamily="18" charset="0"/>
              </a:rPr>
              <a:t>d)Uygulamalar, öğrenci velileri ile uygulayıcıların, değerlendirme öncesinde ve sonrasında karşılaşmayacağı şekilde planlanacaktır. Öğrencinin uygulamaya alınmasından ve uygulama sonrasında veliye tesliminden kurum müdürlükleri sorumlu olacaklardır. </a:t>
            </a:r>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e)RAM </a:t>
            </a:r>
            <a:r>
              <a:rPr lang="tr-TR" sz="1400" dirty="0">
                <a:latin typeface="Times New Roman" panose="02020603050405020304" pitchFamily="18" charset="0"/>
                <a:cs typeface="Times New Roman" panose="02020603050405020304" pitchFamily="18" charset="0"/>
              </a:rPr>
              <a:t>dışındaki kurumlarda gerçekleştirilen değerlendirmelerde kullanılan test bataryaları ilgili RAM’ın sorumluluğundadır</a:t>
            </a:r>
            <a:r>
              <a:rPr lang="tr-TR" sz="1400" dirty="0" smtClean="0">
                <a:latin typeface="Times New Roman" panose="02020603050405020304" pitchFamily="18" charset="0"/>
                <a:cs typeface="Times New Roman" panose="02020603050405020304" pitchFamily="18" charset="0"/>
              </a:rPr>
              <a:t>.</a:t>
            </a:r>
            <a:br>
              <a:rPr lang="tr-TR" sz="1400" dirty="0" smtClean="0">
                <a:latin typeface="Times New Roman" panose="02020603050405020304" pitchFamily="18" charset="0"/>
                <a:cs typeface="Times New Roman" panose="02020603050405020304" pitchFamily="18" charset="0"/>
              </a:rPr>
            </a:br>
            <a:r>
              <a:rPr lang="tr-TR" sz="1400" dirty="0">
                <a:latin typeface="Times New Roman" panose="02020603050405020304" pitchFamily="18" charset="0"/>
                <a:cs typeface="Times New Roman" panose="02020603050405020304" pitchFamily="18" charset="0"/>
              </a:rPr>
              <a:t/>
            </a:r>
            <a:br>
              <a:rPr lang="tr-TR" sz="1400" dirty="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f)Uygulayıcı tarafından, uygulamanın yapılamayacağı kararına varıldığı durumlarda (öğrencinin, performansını etkileyecek derecede görme, işitme engelinin olması; Türkçeye ölçeğin gerektirdiği kadar hâkim olmaması vb.) öğrenci değerlendirmeye alınmayacak olup durum tutanak ile tespit edilerek il tanılama sınav komisyonları aracılığı ile Merkez Tanılama Sınav Komisyonuna bildirilecektir.</a:t>
            </a:r>
          </a:p>
        </p:txBody>
      </p:sp>
      <p:sp>
        <p:nvSpPr>
          <p:cNvPr id="3" name="Alt Başlık 2"/>
          <p:cNvSpPr>
            <a:spLocks noGrp="1"/>
          </p:cNvSpPr>
          <p:nvPr>
            <p:ph type="subTitle" idx="1"/>
          </p:nvPr>
        </p:nvSpPr>
        <p:spPr>
          <a:xfrm>
            <a:off x="129092" y="1551791"/>
            <a:ext cx="8689976" cy="653527"/>
          </a:xfrm>
        </p:spPr>
        <p:txBody>
          <a:bodyPr/>
          <a:lstStyle/>
          <a:p>
            <a:pPr algn="l"/>
            <a:r>
              <a:rPr lang="tr-TR" sz="1600" b="1" dirty="0">
                <a:latin typeface="Times New Roman" panose="02020603050405020304" pitchFamily="18" charset="0"/>
                <a:cs typeface="Times New Roman" panose="02020603050405020304" pitchFamily="18" charset="0"/>
              </a:rPr>
              <a:t>3.6.1.</a:t>
            </a:r>
            <a:r>
              <a:rPr lang="tr-TR" sz="1600" b="1" dirty="0">
                <a:solidFill>
                  <a:schemeClr val="bg2">
                    <a:lumMod val="50000"/>
                  </a:schemeClr>
                </a:solidFill>
                <a:latin typeface="Times New Roman" panose="02020603050405020304" pitchFamily="18" charset="0"/>
                <a:cs typeface="Times New Roman" panose="02020603050405020304" pitchFamily="18" charset="0"/>
              </a:rPr>
              <a:t>Genel Zihinsel Yetenek Alanında Bireysel Değerlendirme </a:t>
            </a:r>
          </a:p>
          <a:p>
            <a:endParaRPr lang="tr-TR" dirty="0"/>
          </a:p>
        </p:txBody>
      </p:sp>
      <p:pic>
        <p:nvPicPr>
          <p:cNvPr id="12290" name="Picture 2" descr="3 yaş döneminde çocukların zihinsel gelişimi nasıl desteklenir? - Kidok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355" y="0"/>
            <a:ext cx="4306645" cy="2398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351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591672"/>
            <a:ext cx="10268866" cy="3108960"/>
          </a:xfrm>
        </p:spPr>
        <p:txBody>
          <a:bodyPr>
            <a:normAutofit/>
          </a:bodyPr>
          <a:lstStyle/>
          <a:p>
            <a:pPr algn="l"/>
            <a:r>
              <a:rPr lang="tr-TR" sz="1600" b="1" dirty="0">
                <a:latin typeface="Times New Roman" panose="02020603050405020304" pitchFamily="18" charset="0"/>
                <a:cs typeface="Times New Roman" panose="02020603050405020304" pitchFamily="18" charset="0"/>
              </a:rPr>
              <a:t>3.6.2.</a:t>
            </a:r>
            <a:r>
              <a:rPr lang="tr-TR" sz="1600" b="1" dirty="0">
                <a:solidFill>
                  <a:schemeClr val="bg2">
                    <a:lumMod val="50000"/>
                  </a:schemeClr>
                </a:solidFill>
                <a:latin typeface="Times New Roman" panose="02020603050405020304" pitchFamily="18" charset="0"/>
                <a:cs typeface="Times New Roman" panose="02020603050405020304" pitchFamily="18" charset="0"/>
              </a:rPr>
              <a:t>Resim Yetenek Alanında Bireysel </a:t>
            </a:r>
            <a:r>
              <a:rPr lang="tr-TR" sz="1600" b="1" dirty="0" smtClean="0">
                <a:solidFill>
                  <a:schemeClr val="bg2">
                    <a:lumMod val="50000"/>
                  </a:schemeClr>
                </a:solidFill>
                <a:latin typeface="Times New Roman" panose="02020603050405020304" pitchFamily="18" charset="0"/>
                <a:cs typeface="Times New Roman" panose="02020603050405020304" pitchFamily="18" charset="0"/>
              </a:rPr>
              <a:t>Değerlendirme</a:t>
            </a:r>
            <a:br>
              <a:rPr lang="tr-TR" sz="1600" b="1" dirty="0" smtClean="0">
                <a:solidFill>
                  <a:schemeClr val="bg2">
                    <a:lumMod val="50000"/>
                  </a:schemeClr>
                </a:solidFill>
                <a:latin typeface="Times New Roman" panose="02020603050405020304" pitchFamily="18" charset="0"/>
                <a:cs typeface="Times New Roman" panose="02020603050405020304" pitchFamily="18" charset="0"/>
              </a:rPr>
            </a:br>
            <a:r>
              <a:rPr lang="tr-TR" sz="1600" dirty="0" smtClean="0"/>
              <a:t/>
            </a:r>
            <a:br>
              <a:rPr lang="tr-TR" sz="1600" dirty="0" smtClean="0"/>
            </a:br>
            <a:r>
              <a:rPr lang="tr-TR" sz="1400" dirty="0" smtClean="0">
                <a:latin typeface="Times New Roman" panose="02020603050405020304" pitchFamily="18" charset="0"/>
                <a:cs typeface="Times New Roman" panose="02020603050405020304" pitchFamily="18" charset="0"/>
              </a:rPr>
              <a:t>a)Değerlendirmeler </a:t>
            </a:r>
            <a:r>
              <a:rPr lang="tr-TR" sz="1400" dirty="0">
                <a:latin typeface="Times New Roman" panose="02020603050405020304" pitchFamily="18" charset="0"/>
                <a:cs typeface="Times New Roman" panose="02020603050405020304" pitchFamily="18" charset="0"/>
              </a:rPr>
              <a:t>Bakanlıkça belirlenen ölçütler doğrultusunda yapılacaktır. </a:t>
            </a:r>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b)Değerlendirmeler </a:t>
            </a:r>
            <a:r>
              <a:rPr lang="tr-TR" sz="1400" dirty="0">
                <a:latin typeface="Times New Roman" panose="02020603050405020304" pitchFamily="18" charset="0"/>
                <a:cs typeface="Times New Roman" panose="02020603050405020304" pitchFamily="18" charset="0"/>
              </a:rPr>
              <a:t>2 (iki) oturumdan oluşacak ve her 1 (bir) oturum 40 (kırk) dakika sürecektir</a:t>
            </a:r>
            <a:r>
              <a:rPr lang="tr-TR" sz="1400" dirty="0" smtClean="0">
                <a:latin typeface="Times New Roman" panose="02020603050405020304" pitchFamily="18" charset="0"/>
                <a:cs typeface="Times New Roman" panose="02020603050405020304" pitchFamily="18" charset="0"/>
              </a:rPr>
              <a:t>.</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c)Öğrenci </a:t>
            </a:r>
            <a:r>
              <a:rPr lang="tr-TR" sz="1400" dirty="0">
                <a:latin typeface="Times New Roman" panose="02020603050405020304" pitchFamily="18" charset="0"/>
                <a:cs typeface="Times New Roman" panose="02020603050405020304" pitchFamily="18" charset="0"/>
              </a:rPr>
              <a:t>randevuları takvimde öngörülen tarih aralığında Merkez Tanılama Sınav Komisyonunun belirleyeceği değerlendirme tarihleri için de oluşturulacaktır. </a:t>
            </a:r>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ç)Değerlendirmeye </a:t>
            </a:r>
            <a:r>
              <a:rPr lang="tr-TR" sz="1400" dirty="0">
                <a:latin typeface="Times New Roman" panose="02020603050405020304" pitchFamily="18" charset="0"/>
                <a:cs typeface="Times New Roman" panose="02020603050405020304" pitchFamily="18" charset="0"/>
              </a:rPr>
              <a:t>girecek adaylar için gerekli materyaller uygulama merkezlerinde hazır bulundurulacaktır. </a:t>
            </a:r>
          </a:p>
        </p:txBody>
      </p:sp>
      <p:pic>
        <p:nvPicPr>
          <p:cNvPr id="13314" name="Picture 2" descr="Resim - Görsel Sanat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464" y="3700632"/>
            <a:ext cx="8380207" cy="3157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224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666974"/>
            <a:ext cx="10021440" cy="3485478"/>
          </a:xfrm>
        </p:spPr>
        <p:txBody>
          <a:bodyPr>
            <a:normAutofit/>
          </a:bodyPr>
          <a:lstStyle/>
          <a:p>
            <a:pPr algn="l"/>
            <a:r>
              <a:rPr lang="tr-TR" sz="1600" b="1" dirty="0">
                <a:latin typeface="Times New Roman" panose="02020603050405020304" pitchFamily="18" charset="0"/>
                <a:cs typeface="Times New Roman" panose="02020603050405020304" pitchFamily="18" charset="0"/>
              </a:rPr>
              <a:t>3.6.3.</a:t>
            </a:r>
            <a:r>
              <a:rPr lang="tr-TR" sz="1600" b="1" dirty="0">
                <a:solidFill>
                  <a:schemeClr val="bg2">
                    <a:lumMod val="50000"/>
                  </a:schemeClr>
                </a:solidFill>
                <a:latin typeface="Times New Roman" panose="02020603050405020304" pitchFamily="18" charset="0"/>
                <a:cs typeface="Times New Roman" panose="02020603050405020304" pitchFamily="18" charset="0"/>
              </a:rPr>
              <a:t>Müzik Yetenek Alanında Bireysel </a:t>
            </a:r>
            <a:r>
              <a:rPr lang="tr-TR" sz="1600" b="1" dirty="0" smtClean="0">
                <a:solidFill>
                  <a:schemeClr val="bg2">
                    <a:lumMod val="50000"/>
                  </a:schemeClr>
                </a:solidFill>
                <a:latin typeface="Times New Roman" panose="02020603050405020304" pitchFamily="18" charset="0"/>
                <a:cs typeface="Times New Roman" panose="02020603050405020304" pitchFamily="18" charset="0"/>
              </a:rPr>
              <a:t>Değerlendirme</a:t>
            </a:r>
            <a:r>
              <a:rPr lang="tr-TR" sz="1600" b="1" dirty="0" smtClean="0">
                <a:solidFill>
                  <a:schemeClr val="bg2">
                    <a:lumMod val="50000"/>
                  </a:schemeClr>
                </a:solidFill>
              </a:rPr>
              <a:t/>
            </a:r>
            <a:br>
              <a:rPr lang="tr-TR" sz="1600" b="1" dirty="0" smtClean="0">
                <a:solidFill>
                  <a:schemeClr val="bg2">
                    <a:lumMod val="50000"/>
                  </a:schemeClr>
                </a:solidFill>
              </a:rPr>
            </a:br>
            <a:r>
              <a:rPr lang="tr-TR" sz="1600" b="1" dirty="0" smtClean="0">
                <a:solidFill>
                  <a:schemeClr val="bg2">
                    <a:lumMod val="50000"/>
                  </a:schemeClr>
                </a:solidFill>
              </a:rPr>
              <a:t/>
            </a:r>
            <a:br>
              <a:rPr lang="tr-TR" sz="1600" b="1" dirty="0" smtClean="0">
                <a:solidFill>
                  <a:schemeClr val="bg2">
                    <a:lumMod val="50000"/>
                  </a:schemeClr>
                </a:solidFill>
              </a:rPr>
            </a:br>
            <a:r>
              <a:rPr lang="tr-TR" sz="1400" dirty="0" smtClean="0">
                <a:latin typeface="Times New Roman" panose="02020603050405020304" pitchFamily="18" charset="0"/>
                <a:cs typeface="Times New Roman" panose="02020603050405020304" pitchFamily="18" charset="0"/>
              </a:rPr>
              <a:t>a)Değerlendirmeler </a:t>
            </a:r>
            <a:r>
              <a:rPr lang="tr-TR" sz="1400" dirty="0">
                <a:latin typeface="Times New Roman" panose="02020603050405020304" pitchFamily="18" charset="0"/>
                <a:cs typeface="Times New Roman" panose="02020603050405020304" pitchFamily="18" charset="0"/>
              </a:rPr>
              <a:t>Bakanlıkça belirlenen ölçütler doğrultusunda yapılacaktır. </a:t>
            </a:r>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400" dirty="0">
                <a:latin typeface="Times New Roman" panose="02020603050405020304" pitchFamily="18" charset="0"/>
                <a:cs typeface="Times New Roman" panose="02020603050405020304" pitchFamily="18" charset="0"/>
              </a:rPr>
              <a:t/>
            </a:r>
            <a:br>
              <a:rPr lang="tr-TR" sz="1400" dirty="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b)Öğrencilerin </a:t>
            </a:r>
            <a:r>
              <a:rPr lang="tr-TR" sz="1400" dirty="0">
                <a:latin typeface="Times New Roman" panose="02020603050405020304" pitchFamily="18" charset="0"/>
                <a:cs typeface="Times New Roman" panose="02020603050405020304" pitchFamily="18" charset="0"/>
              </a:rPr>
              <a:t>randevuları; takvimde öngörülen tarih aralığında, resmi tatillerin dışında, randevu verilmeyen gün bırakılmaksızın oluşturulacaktır. </a:t>
            </a:r>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400" dirty="0">
                <a:latin typeface="Times New Roman" panose="02020603050405020304" pitchFamily="18" charset="0"/>
                <a:cs typeface="Times New Roman" panose="02020603050405020304" pitchFamily="18" charset="0"/>
              </a:rPr>
              <a:t/>
            </a:r>
            <a:br>
              <a:rPr lang="tr-TR" sz="1400" dirty="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c)Değerlendirmeler </a:t>
            </a:r>
            <a:r>
              <a:rPr lang="tr-TR" sz="1400" dirty="0">
                <a:latin typeface="Times New Roman" panose="02020603050405020304" pitchFamily="18" charset="0"/>
                <a:cs typeface="Times New Roman" panose="02020603050405020304" pitchFamily="18" charset="0"/>
              </a:rPr>
              <a:t>her gün için 4 (dört) oturum şeklinde gerçekleştirilecektir. ç)Değerlendirmeye yönelik hazırlanan “Örnek Uygulama Videosu” http://orgm.meb.gov.tr web adresi üzerinden izlenebilecektir. İlgili videonun her oturum öncesinde öğrencilere uygulama merkezi müdürlüklerince izletilmesi zorunludur</a:t>
            </a:r>
            <a:r>
              <a:rPr lang="tr-TR" sz="1400" dirty="0" smtClean="0">
                <a:latin typeface="Times New Roman" panose="02020603050405020304" pitchFamily="18" charset="0"/>
                <a:cs typeface="Times New Roman" panose="02020603050405020304" pitchFamily="18" charset="0"/>
              </a:rPr>
              <a:t>.</a:t>
            </a:r>
            <a:br>
              <a:rPr lang="tr-TR" sz="1400" dirty="0" smtClean="0">
                <a:latin typeface="Times New Roman" panose="02020603050405020304" pitchFamily="18" charset="0"/>
                <a:cs typeface="Times New Roman" panose="02020603050405020304" pitchFamily="18" charset="0"/>
              </a:rPr>
            </a:br>
            <a:r>
              <a:rPr lang="tr-TR" sz="1400" dirty="0">
                <a:latin typeface="Times New Roman" panose="02020603050405020304" pitchFamily="18" charset="0"/>
                <a:cs typeface="Times New Roman" panose="02020603050405020304" pitchFamily="18" charset="0"/>
              </a:rPr>
              <a:t/>
            </a:r>
            <a:br>
              <a:rPr lang="tr-TR" sz="1400" dirty="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d)Değerlendirmeye </a:t>
            </a:r>
            <a:r>
              <a:rPr lang="tr-TR" sz="1400" dirty="0">
                <a:latin typeface="Times New Roman" panose="02020603050405020304" pitchFamily="18" charset="0"/>
                <a:cs typeface="Times New Roman" panose="02020603050405020304" pitchFamily="18" charset="0"/>
              </a:rPr>
              <a:t>girecek adaylar için gerekli materyaller uygulama merkezlerinde hazır bulundurulacaktır. </a:t>
            </a:r>
          </a:p>
        </p:txBody>
      </p:sp>
      <p:pic>
        <p:nvPicPr>
          <p:cNvPr id="14338" name="Picture 2" descr="MÜZİK YETENEK ALANI SINAVI TANITIM VİDEOSU - Bitlis Bilim ve Sanat Merkez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70786"/>
            <a:ext cx="12192000" cy="2587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522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1699707"/>
            <a:ext cx="10129016" cy="4927003"/>
          </a:xfrm>
        </p:spPr>
        <p:txBody>
          <a:bodyPr>
            <a:normAutofit/>
          </a:bodyPr>
          <a:lstStyle/>
          <a:p>
            <a:pPr algn="l"/>
            <a:r>
              <a:rPr lang="tr-TR" sz="1800" b="1" dirty="0">
                <a:latin typeface="Times New Roman" panose="02020603050405020304" pitchFamily="18" charset="0"/>
                <a:cs typeface="Times New Roman" panose="02020603050405020304" pitchFamily="18" charset="0"/>
              </a:rPr>
              <a:t>4. </a:t>
            </a:r>
            <a:r>
              <a:rPr lang="tr-TR" sz="1800" b="1" dirty="0" smtClean="0">
                <a:solidFill>
                  <a:schemeClr val="bg2">
                    <a:lumMod val="50000"/>
                  </a:schemeClr>
                </a:solidFill>
                <a:latin typeface="Times New Roman" panose="02020603050405020304" pitchFamily="18" charset="0"/>
                <a:cs typeface="Times New Roman" panose="02020603050405020304" pitchFamily="18" charset="0"/>
              </a:rPr>
              <a:t>İTİRAZLAR</a:t>
            </a:r>
            <a:br>
              <a:rPr lang="tr-TR" sz="1800" b="1" dirty="0" smtClean="0">
                <a:solidFill>
                  <a:schemeClr val="bg2">
                    <a:lumMod val="50000"/>
                  </a:schemeClr>
                </a:solidFill>
                <a:latin typeface="Times New Roman" panose="02020603050405020304" pitchFamily="18" charset="0"/>
                <a:cs typeface="Times New Roman" panose="02020603050405020304" pitchFamily="18" charset="0"/>
              </a:rPr>
            </a:br>
            <a:r>
              <a:rPr lang="tr-TR" sz="1600" dirty="0" smtClean="0"/>
              <a:t/>
            </a:r>
            <a:br>
              <a:rPr lang="tr-TR" sz="1600" dirty="0" smtClean="0"/>
            </a:br>
            <a:r>
              <a:rPr lang="tr-TR" sz="1400" dirty="0" smtClean="0">
                <a:latin typeface="Times New Roman" panose="02020603050405020304" pitchFamily="18" charset="0"/>
                <a:cs typeface="Times New Roman" panose="02020603050405020304" pitchFamily="18" charset="0"/>
              </a:rPr>
              <a:t>4.1.İtirazlar</a:t>
            </a:r>
            <a:r>
              <a:rPr lang="tr-TR" sz="1400" dirty="0">
                <a:latin typeface="Times New Roman" panose="02020603050405020304" pitchFamily="18" charset="0"/>
                <a:cs typeface="Times New Roman" panose="02020603050405020304" pitchFamily="18" charset="0"/>
              </a:rPr>
              <a:t>, ön değerlendirme ve bireysel değerlendirme sonuçlarının https://meb.gov.tr adresinden yayımlanmasından itibaren 5 (beş) iş günü içinde il tanılama sınav komisyonlarına yapılacaktır. </a:t>
            </a:r>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4.2.Ön </a:t>
            </a:r>
            <a:r>
              <a:rPr lang="tr-TR" sz="1400" dirty="0">
                <a:latin typeface="Times New Roman" panose="02020603050405020304" pitchFamily="18" charset="0"/>
                <a:cs typeface="Times New Roman" panose="02020603050405020304" pitchFamily="18" charset="0"/>
              </a:rPr>
              <a:t>değerlendirme ve bireysel değerlendirme sonuçlarına yapılacak itirazlar il tanılama sınav komisyonlarınca değerlendirilecektir</a:t>
            </a:r>
            <a:r>
              <a:rPr lang="tr-TR" sz="1400" dirty="0" smtClean="0">
                <a:latin typeface="Times New Roman" panose="02020603050405020304" pitchFamily="18" charset="0"/>
                <a:cs typeface="Times New Roman" panose="02020603050405020304" pitchFamily="18" charset="0"/>
              </a:rPr>
              <a:t>.</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4.3.Bireysel değerlendirme sonuçları için; il tanılama sınav komisyonlarınca itiraz başvurularına ait materyallerin birer sureti, uygulama merkezlerinden talep edilecektir. Uygulama merkezleri, söz konusu materyallerin kapalı zarf içerisinde gizlilik ve güvenliğini sağlayarak; asılları kendilerinde kalmak kaydı ile il tanılama sınav komisyonlarına gönderecektir</a:t>
            </a:r>
            <a:r>
              <a:rPr lang="tr-TR" sz="1400" dirty="0" smtClean="0">
                <a:latin typeface="Times New Roman" panose="02020603050405020304" pitchFamily="18" charset="0"/>
                <a:cs typeface="Times New Roman" panose="02020603050405020304" pitchFamily="18" charset="0"/>
              </a:rPr>
              <a:t>.</a:t>
            </a:r>
            <a:br>
              <a:rPr lang="tr-TR" sz="1400" dirty="0" smtClean="0">
                <a:latin typeface="Times New Roman" panose="02020603050405020304" pitchFamily="18" charset="0"/>
                <a:cs typeface="Times New Roman" panose="02020603050405020304" pitchFamily="18" charset="0"/>
              </a:rPr>
            </a:br>
            <a:r>
              <a:rPr lang="tr-TR" sz="1400" dirty="0">
                <a:latin typeface="Times New Roman" panose="02020603050405020304" pitchFamily="18" charset="0"/>
                <a:cs typeface="Times New Roman" panose="02020603050405020304" pitchFamily="18" charset="0"/>
              </a:rPr>
              <a:t/>
            </a:r>
            <a:br>
              <a:rPr lang="tr-TR" sz="1400" dirty="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4.4.Yapılan ön değerlendirme ve bireysel değerlendirme içeriklerine ilişkin herhangi bir belge yayımlanmayacak ve paylaşılmayacaktır. 4.5.Faks ve e-posta yolu ile yapılan itirazlar dikkate alınmayacaktır. </a:t>
            </a:r>
          </a:p>
        </p:txBody>
      </p:sp>
      <p:pic>
        <p:nvPicPr>
          <p:cNvPr id="15362" name="Picture 2" descr="CEZA MUHAKEMESİNDE OLAĞANÜSTÜ İTİRAZ – AVUKAT YASİN GİRG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3397" y="0"/>
            <a:ext cx="5472542" cy="2119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199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endParaRPr lang="tr-TR" sz="1400"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p:txBody>
          <a:bodyPr/>
          <a:lstStyle/>
          <a:p>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884941272"/>
              </p:ext>
            </p:extLst>
          </p:nvPr>
        </p:nvGraphicFramePr>
        <p:xfrm>
          <a:off x="0" y="-232754"/>
          <a:ext cx="12192000" cy="11050502"/>
        </p:xfrm>
        <a:graphic>
          <a:graphicData uri="http://schemas.openxmlformats.org/drawingml/2006/table">
            <a:tbl>
              <a:tblPr firstRow="1" bandRow="1">
                <a:tableStyleId>{5C22544A-7EE6-4342-B048-85BDC9FD1C3A}</a:tableStyleId>
              </a:tblPr>
              <a:tblGrid>
                <a:gridCol w="5892156">
                  <a:extLst>
                    <a:ext uri="{9D8B030D-6E8A-4147-A177-3AD203B41FA5}">
                      <a16:colId xmlns:a16="http://schemas.microsoft.com/office/drawing/2014/main" val="128521229"/>
                    </a:ext>
                  </a:extLst>
                </a:gridCol>
                <a:gridCol w="6299844">
                  <a:extLst>
                    <a:ext uri="{9D8B030D-6E8A-4147-A177-3AD203B41FA5}">
                      <a16:colId xmlns:a16="http://schemas.microsoft.com/office/drawing/2014/main" val="3841689823"/>
                    </a:ext>
                  </a:extLst>
                </a:gridCol>
              </a:tblGrid>
              <a:tr h="422643">
                <a:tc>
                  <a:txBody>
                    <a:bodyPr/>
                    <a:lstStyle/>
                    <a:p>
                      <a:r>
                        <a:rPr lang="tr-TR" dirty="0" smtClean="0"/>
                        <a:t>TARİH</a:t>
                      </a:r>
                      <a:endParaRPr lang="tr-TR" dirty="0"/>
                    </a:p>
                  </a:txBody>
                  <a:tcPr/>
                </a:tc>
                <a:tc>
                  <a:txBody>
                    <a:bodyPr/>
                    <a:lstStyle/>
                    <a:p>
                      <a:r>
                        <a:rPr lang="tr-TR" dirty="0" smtClean="0"/>
                        <a:t>İŞLEM </a:t>
                      </a:r>
                      <a:endParaRPr lang="tr-TR" dirty="0"/>
                    </a:p>
                  </a:txBody>
                  <a:tcPr/>
                </a:tc>
                <a:extLst>
                  <a:ext uri="{0D108BD9-81ED-4DB2-BD59-A6C34878D82A}">
                    <a16:rowId xmlns:a16="http://schemas.microsoft.com/office/drawing/2014/main" val="3870881972"/>
                  </a:ext>
                </a:extLst>
              </a:tr>
              <a:tr h="772060">
                <a:tc>
                  <a:txBody>
                    <a:bodyPr/>
                    <a:lstStyle/>
                    <a:p>
                      <a:r>
                        <a:rPr lang="tr-TR" dirty="0" smtClean="0"/>
                        <a:t>29-31 Aralık </a:t>
                      </a:r>
                      <a:r>
                        <a:rPr lang="tr-TR" dirty="0" smtClean="0"/>
                        <a:t>2021</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İl tanılama sınav komisyonlarının oluşturulması</a:t>
                      </a:r>
                    </a:p>
                    <a:p>
                      <a:endParaRPr lang="tr-TR" dirty="0"/>
                    </a:p>
                  </a:txBody>
                  <a:tcPr/>
                </a:tc>
                <a:extLst>
                  <a:ext uri="{0D108BD9-81ED-4DB2-BD59-A6C34878D82A}">
                    <a16:rowId xmlns:a16="http://schemas.microsoft.com/office/drawing/2014/main" val="2566672190"/>
                  </a:ext>
                </a:extLst>
              </a:tr>
              <a:tr h="540442">
                <a:tc>
                  <a:txBody>
                    <a:bodyPr/>
                    <a:lstStyle/>
                    <a:p>
                      <a:r>
                        <a:rPr lang="tr-TR" dirty="0" smtClean="0"/>
                        <a:t>03-07 Ocak</a:t>
                      </a:r>
                      <a:endParaRPr lang="tr-TR" dirty="0"/>
                    </a:p>
                  </a:txBody>
                  <a:tcPr/>
                </a:tc>
                <a:tc>
                  <a:txBody>
                    <a:bodyPr/>
                    <a:lstStyle/>
                    <a:p>
                      <a:r>
                        <a:rPr lang="tr-TR" dirty="0" smtClean="0"/>
                        <a:t>2022 Bilgilendirme toplantılarının yapılması</a:t>
                      </a:r>
                      <a:endParaRPr lang="tr-TR" dirty="0"/>
                    </a:p>
                  </a:txBody>
                  <a:tcPr/>
                </a:tc>
                <a:extLst>
                  <a:ext uri="{0D108BD9-81ED-4DB2-BD59-A6C34878D82A}">
                    <a16:rowId xmlns:a16="http://schemas.microsoft.com/office/drawing/2014/main" val="1757696941"/>
                  </a:ext>
                </a:extLst>
              </a:tr>
              <a:tr h="540442">
                <a:tc>
                  <a:txBody>
                    <a:bodyPr/>
                    <a:lstStyle/>
                    <a:p>
                      <a:r>
                        <a:rPr lang="tr-TR" dirty="0" smtClean="0"/>
                        <a:t>10-21 Ocak </a:t>
                      </a:r>
                      <a:r>
                        <a:rPr lang="tr-TR" dirty="0" smtClean="0"/>
                        <a:t>2022</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Gözlem formlarının doldurulması</a:t>
                      </a:r>
                    </a:p>
                    <a:p>
                      <a:endParaRPr lang="tr-TR" dirty="0"/>
                    </a:p>
                  </a:txBody>
                  <a:tcPr/>
                </a:tc>
                <a:extLst>
                  <a:ext uri="{0D108BD9-81ED-4DB2-BD59-A6C34878D82A}">
                    <a16:rowId xmlns:a16="http://schemas.microsoft.com/office/drawing/2014/main" val="231438835"/>
                  </a:ext>
                </a:extLst>
              </a:tr>
              <a:tr h="799815">
                <a:tc>
                  <a:txBody>
                    <a:bodyPr/>
                    <a:lstStyle/>
                    <a:p>
                      <a:r>
                        <a:rPr lang="tr-TR" dirty="0" smtClean="0"/>
                        <a:t>02 Şubat 2022</a:t>
                      </a:r>
                      <a:endParaRPr lang="tr-TR" dirty="0"/>
                    </a:p>
                  </a:txBody>
                  <a:tcPr/>
                </a:tc>
                <a:tc>
                  <a:txBody>
                    <a:bodyPr/>
                    <a:lstStyle/>
                    <a:p>
                      <a:r>
                        <a:rPr lang="tr-TR" dirty="0" smtClean="0"/>
                        <a:t>Ön değerlendirme uygulamasına alınacak öğrencilerin giriş belgelerinin e-Okul Yönetim Bilgi Sistemi üzerinden yayımlanması</a:t>
                      </a:r>
                      <a:endParaRPr lang="tr-TR" dirty="0"/>
                    </a:p>
                  </a:txBody>
                  <a:tcPr/>
                </a:tc>
                <a:extLst>
                  <a:ext uri="{0D108BD9-81ED-4DB2-BD59-A6C34878D82A}">
                    <a16:rowId xmlns:a16="http://schemas.microsoft.com/office/drawing/2014/main" val="3942988728"/>
                  </a:ext>
                </a:extLst>
              </a:tr>
              <a:tr h="551253">
                <a:tc>
                  <a:txBody>
                    <a:bodyPr/>
                    <a:lstStyle/>
                    <a:p>
                      <a:r>
                        <a:rPr lang="tr-TR" dirty="0" smtClean="0"/>
                        <a:t>19 Şubat 2022</a:t>
                      </a:r>
                    </a:p>
                    <a:p>
                      <a:r>
                        <a:rPr lang="tr-TR" dirty="0" smtClean="0"/>
                        <a:t> 08 Mayıs 2022</a:t>
                      </a:r>
                      <a:endParaRPr lang="tr-TR" dirty="0"/>
                    </a:p>
                  </a:txBody>
                  <a:tcPr/>
                </a:tc>
                <a:tc>
                  <a:txBody>
                    <a:bodyPr/>
                    <a:lstStyle/>
                    <a:p>
                      <a:r>
                        <a:rPr lang="tr-TR" dirty="0" smtClean="0"/>
                        <a:t>Öğrencilerin yetenek alanlarına göre değerlendirmeye alınması </a:t>
                      </a:r>
                      <a:endParaRPr lang="tr-TR" dirty="0"/>
                    </a:p>
                  </a:txBody>
                  <a:tcPr/>
                </a:tc>
                <a:extLst>
                  <a:ext uri="{0D108BD9-81ED-4DB2-BD59-A6C34878D82A}">
                    <a16:rowId xmlns:a16="http://schemas.microsoft.com/office/drawing/2014/main" val="1506609109"/>
                  </a:ext>
                </a:extLst>
              </a:tr>
              <a:tr h="540442">
                <a:tc>
                  <a:txBody>
                    <a:bodyPr/>
                    <a:lstStyle/>
                    <a:p>
                      <a:r>
                        <a:rPr lang="tr-TR" dirty="0" smtClean="0"/>
                        <a:t>13 Mayıs 2022</a:t>
                      </a:r>
                      <a:endParaRPr lang="tr-TR" dirty="0"/>
                    </a:p>
                  </a:txBody>
                  <a:tcPr/>
                </a:tc>
                <a:tc>
                  <a:txBody>
                    <a:bodyPr/>
                    <a:lstStyle/>
                    <a:p>
                      <a:r>
                        <a:rPr lang="tr-TR" dirty="0" smtClean="0"/>
                        <a:t>Bireysel değerlendirmeye hak kazanan öğrencilerin ilan edilmesi </a:t>
                      </a:r>
                      <a:endParaRPr lang="tr-TR" dirty="0"/>
                    </a:p>
                  </a:txBody>
                  <a:tcPr/>
                </a:tc>
                <a:extLst>
                  <a:ext uri="{0D108BD9-81ED-4DB2-BD59-A6C34878D82A}">
                    <a16:rowId xmlns:a16="http://schemas.microsoft.com/office/drawing/2014/main" val="389858165"/>
                  </a:ext>
                </a:extLst>
              </a:tr>
              <a:tr h="540442">
                <a:tc>
                  <a:txBody>
                    <a:bodyPr/>
                    <a:lstStyle/>
                    <a:p>
                      <a:r>
                        <a:rPr lang="tr-TR" dirty="0" smtClean="0"/>
                        <a:t>16-23 Mayıs 2022</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İtiraz başvurularının alınması</a:t>
                      </a:r>
                    </a:p>
                    <a:p>
                      <a:endParaRPr lang="tr-TR" dirty="0"/>
                    </a:p>
                  </a:txBody>
                  <a:tcPr/>
                </a:tc>
                <a:extLst>
                  <a:ext uri="{0D108BD9-81ED-4DB2-BD59-A6C34878D82A}">
                    <a16:rowId xmlns:a16="http://schemas.microsoft.com/office/drawing/2014/main" val="2470531698"/>
                  </a:ext>
                </a:extLst>
              </a:tr>
              <a:tr h="540442">
                <a:tc>
                  <a:txBody>
                    <a:bodyPr/>
                    <a:lstStyle/>
                    <a:p>
                      <a:r>
                        <a:rPr lang="tr-TR" dirty="0" smtClean="0"/>
                        <a:t>24-30 Mayıs 2022 İtirazların değerlendirilmesi </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İtirazların değerlendirilmesi </a:t>
                      </a:r>
                    </a:p>
                    <a:p>
                      <a:endParaRPr lang="tr-TR" dirty="0"/>
                    </a:p>
                  </a:txBody>
                  <a:tcPr/>
                </a:tc>
                <a:extLst>
                  <a:ext uri="{0D108BD9-81ED-4DB2-BD59-A6C34878D82A}">
                    <a16:rowId xmlns:a16="http://schemas.microsoft.com/office/drawing/2014/main" val="2176392359"/>
                  </a:ext>
                </a:extLst>
              </a:tr>
              <a:tr h="772060">
                <a:tc>
                  <a:txBody>
                    <a:bodyPr/>
                    <a:lstStyle/>
                    <a:p>
                      <a:r>
                        <a:rPr lang="tr-TR" dirty="0" smtClean="0"/>
                        <a:t>16-30 Mayıs 2022</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Bireysel değerlendirme randevularının oluşturulması</a:t>
                      </a:r>
                    </a:p>
                    <a:p>
                      <a:endParaRPr lang="tr-TR" dirty="0"/>
                    </a:p>
                  </a:txBody>
                  <a:tcPr/>
                </a:tc>
                <a:extLst>
                  <a:ext uri="{0D108BD9-81ED-4DB2-BD59-A6C34878D82A}">
                    <a16:rowId xmlns:a16="http://schemas.microsoft.com/office/drawing/2014/main" val="2360011609"/>
                  </a:ext>
                </a:extLst>
              </a:tr>
              <a:tr h="1003678">
                <a:tc>
                  <a:txBody>
                    <a:bodyPr/>
                    <a:lstStyle/>
                    <a:p>
                      <a:r>
                        <a:rPr lang="tr-TR" dirty="0" smtClean="0"/>
                        <a:t>03 Haziran 2022</a:t>
                      </a:r>
                      <a:endParaRPr lang="tr-TR" dirty="0"/>
                    </a:p>
                  </a:txBody>
                  <a:tcPr/>
                </a:tc>
                <a:tc>
                  <a:txBody>
                    <a:bodyPr/>
                    <a:lstStyle/>
                    <a:p>
                      <a:r>
                        <a:rPr lang="tr-TR" dirty="0" smtClean="0"/>
                        <a:t>Bireysel değerlendirmeye alınacak öğrencilerin giriş belgelerinin e-Okul Yönetim Bilgi Sistemi üzerinden yayımlanması</a:t>
                      </a:r>
                      <a:endParaRPr lang="tr-TR" dirty="0"/>
                    </a:p>
                  </a:txBody>
                  <a:tcPr/>
                </a:tc>
                <a:extLst>
                  <a:ext uri="{0D108BD9-81ED-4DB2-BD59-A6C34878D82A}">
                    <a16:rowId xmlns:a16="http://schemas.microsoft.com/office/drawing/2014/main" val="2847984769"/>
                  </a:ext>
                </a:extLst>
              </a:tr>
              <a:tr h="540442">
                <a:tc>
                  <a:txBody>
                    <a:bodyPr/>
                    <a:lstStyle/>
                    <a:p>
                      <a:r>
                        <a:rPr lang="tr-TR" dirty="0" smtClean="0"/>
                        <a:t>13 Haziran 2022</a:t>
                      </a:r>
                      <a:endParaRPr lang="tr-TR" dirty="0"/>
                    </a:p>
                  </a:txBody>
                  <a:tcPr/>
                </a:tc>
                <a:tc>
                  <a:txBody>
                    <a:bodyPr/>
                    <a:lstStyle/>
                    <a:p>
                      <a:r>
                        <a:rPr lang="tr-TR" dirty="0" smtClean="0"/>
                        <a:t>12 Ağustos 2022 Bireysel değerlendirmelerin yapılması</a:t>
                      </a:r>
                      <a:endParaRPr lang="tr-TR" dirty="0"/>
                    </a:p>
                  </a:txBody>
                  <a:tcPr/>
                </a:tc>
                <a:extLst>
                  <a:ext uri="{0D108BD9-81ED-4DB2-BD59-A6C34878D82A}">
                    <a16:rowId xmlns:a16="http://schemas.microsoft.com/office/drawing/2014/main" val="2834828705"/>
                  </a:ext>
                </a:extLst>
              </a:tr>
              <a:tr h="772060">
                <a:tc>
                  <a:txBody>
                    <a:bodyPr/>
                    <a:lstStyle/>
                    <a:p>
                      <a:r>
                        <a:rPr lang="tr-TR" dirty="0" smtClean="0"/>
                        <a:t>19 Ağustos 2022</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Kayıt hakkı kazanan öğrencilerin ilan edilmesi </a:t>
                      </a:r>
                    </a:p>
                    <a:p>
                      <a:endParaRPr lang="tr-TR" dirty="0"/>
                    </a:p>
                  </a:txBody>
                  <a:tcPr/>
                </a:tc>
                <a:extLst>
                  <a:ext uri="{0D108BD9-81ED-4DB2-BD59-A6C34878D82A}">
                    <a16:rowId xmlns:a16="http://schemas.microsoft.com/office/drawing/2014/main" val="1388612610"/>
                  </a:ext>
                </a:extLst>
              </a:tr>
              <a:tr h="772060">
                <a:tc>
                  <a:txBody>
                    <a:bodyPr/>
                    <a:lstStyle/>
                    <a:p>
                      <a:r>
                        <a:rPr lang="tr-TR" dirty="0" smtClean="0"/>
                        <a:t>22-26 Ağustos 2022</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Bireysel değerlendirme sonuçlarına itiraz başvurularının alınması</a:t>
                      </a:r>
                    </a:p>
                    <a:p>
                      <a:endParaRPr lang="tr-TR" dirty="0"/>
                    </a:p>
                  </a:txBody>
                  <a:tcPr/>
                </a:tc>
                <a:extLst>
                  <a:ext uri="{0D108BD9-81ED-4DB2-BD59-A6C34878D82A}">
                    <a16:rowId xmlns:a16="http://schemas.microsoft.com/office/drawing/2014/main" val="2566904720"/>
                  </a:ext>
                </a:extLst>
              </a:tr>
              <a:tr h="772060">
                <a:tc>
                  <a:txBody>
                    <a:bodyPr/>
                    <a:lstStyle/>
                    <a:p>
                      <a:r>
                        <a:rPr lang="tr-TR" dirty="0" smtClean="0"/>
                        <a:t>29 Ağustos 2022 05 Eylül 2022</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Bireysel değerlendirme sonuçlarına yapılan itirazların değerlendirilmesi </a:t>
                      </a:r>
                    </a:p>
                    <a:p>
                      <a:endParaRPr lang="tr-TR" dirty="0"/>
                    </a:p>
                  </a:txBody>
                  <a:tcPr/>
                </a:tc>
                <a:extLst>
                  <a:ext uri="{0D108BD9-81ED-4DB2-BD59-A6C34878D82A}">
                    <a16:rowId xmlns:a16="http://schemas.microsoft.com/office/drawing/2014/main" val="2716551351"/>
                  </a:ext>
                </a:extLst>
              </a:tr>
              <a:tr h="540442">
                <a:tc>
                  <a:txBody>
                    <a:bodyPr/>
                    <a:lstStyle/>
                    <a:p>
                      <a:r>
                        <a:rPr lang="tr-TR" dirty="0" smtClean="0"/>
                        <a:t>29 Ağustos 2022 09 Eylül 2022</a:t>
                      </a:r>
                      <a:endParaRPr lang="tr-TR" dirty="0"/>
                    </a:p>
                  </a:txBody>
                  <a:tcPr/>
                </a:tc>
                <a:tc>
                  <a:txBody>
                    <a:bodyPr/>
                    <a:lstStyle/>
                    <a:p>
                      <a:r>
                        <a:rPr lang="tr-TR" dirty="0" smtClean="0"/>
                        <a:t>Kayıt hakkı kazanan öğrencilerin kayıt işlemlerinin gerçekleştirilmesi </a:t>
                      </a:r>
                      <a:endParaRPr lang="tr-TR" dirty="0"/>
                    </a:p>
                  </a:txBody>
                  <a:tcPr/>
                </a:tc>
                <a:extLst>
                  <a:ext uri="{0D108BD9-81ED-4DB2-BD59-A6C34878D82A}">
                    <a16:rowId xmlns:a16="http://schemas.microsoft.com/office/drawing/2014/main" val="2375649098"/>
                  </a:ext>
                </a:extLst>
              </a:tr>
            </a:tbl>
          </a:graphicData>
        </a:graphic>
      </p:graphicFrame>
    </p:spTree>
    <p:extLst>
      <p:ext uri="{BB962C8B-B14F-4D97-AF65-F5344CB8AC3E}">
        <p14:creationId xmlns:p14="http://schemas.microsoft.com/office/powerpoint/2010/main" val="17150886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 y="0"/>
            <a:ext cx="12374880" cy="6858000"/>
          </a:xfrm>
          <a:prstGeom prst="rect">
            <a:avLst/>
          </a:prstGeom>
          <a:effectLst>
            <a:outerShdw blurRad="774700" dist="685800" dir="18960000" sx="58000" sy="58000" algn="ctr" rotWithShape="0">
              <a:schemeClr val="bg1">
                <a:alpha val="33000"/>
              </a:schemeClr>
            </a:outerShdw>
          </a:effectLst>
        </p:spPr>
      </p:pic>
    </p:spTree>
    <p:extLst>
      <p:ext uri="{BB962C8B-B14F-4D97-AF65-F5344CB8AC3E}">
        <p14:creationId xmlns:p14="http://schemas.microsoft.com/office/powerpoint/2010/main" val="257178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sz="quarter" idx="13"/>
          </p:nvPr>
        </p:nvPicPr>
        <p:blipFill>
          <a:blip r:embed="rId2">
            <a:extLst>
              <a:ext uri="{BEBA8EAE-BF5A-486C-A8C5-ECC9F3942E4B}">
                <a14:imgProps xmlns:a14="http://schemas.microsoft.com/office/drawing/2010/main">
                  <a14:imgLayer r:embed="rId3">
                    <a14:imgEffect>
                      <a14:colorTemperature colorTemp="47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4669234" y="2366963"/>
            <a:ext cx="2853531" cy="3424237"/>
          </a:xfrm>
        </p:spPr>
      </p:pic>
    </p:spTree>
    <p:extLst>
      <p:ext uri="{BB962C8B-B14F-4D97-AF65-F5344CB8AC3E}">
        <p14:creationId xmlns:p14="http://schemas.microsoft.com/office/powerpoint/2010/main" val="2920600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661289" cy="6858000"/>
          </a:xfrm>
          <a:prstGeom prst="rect">
            <a:avLst/>
          </a:prstGeom>
        </p:spPr>
      </p:pic>
    </p:spTree>
    <p:extLst>
      <p:ext uri="{BB962C8B-B14F-4D97-AF65-F5344CB8AC3E}">
        <p14:creationId xmlns:p14="http://schemas.microsoft.com/office/powerpoint/2010/main" val="2695535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1957892"/>
            <a:ext cx="10440989" cy="3162747"/>
          </a:xfrm>
        </p:spPr>
        <p:txBody>
          <a:bodyPr>
            <a:normAutofit/>
          </a:bodyPr>
          <a:lstStyle/>
          <a:p>
            <a:pPr algn="l"/>
            <a:r>
              <a:rPr lang="tr-TR" sz="1600" b="1" dirty="0">
                <a:latin typeface="Times New Roman" panose="02020603050405020304" pitchFamily="18" charset="0"/>
                <a:cs typeface="Times New Roman" panose="02020603050405020304" pitchFamily="18" charset="0"/>
              </a:rPr>
              <a:t>1. </a:t>
            </a:r>
            <a:r>
              <a:rPr lang="tr-TR" sz="1600" b="1" dirty="0">
                <a:solidFill>
                  <a:schemeClr val="bg2">
                    <a:lumMod val="50000"/>
                  </a:schemeClr>
                </a:solidFill>
                <a:latin typeface="Times New Roman" panose="02020603050405020304" pitchFamily="18" charset="0"/>
                <a:cs typeface="Times New Roman" panose="02020603050405020304" pitchFamily="18" charset="0"/>
              </a:rPr>
              <a:t>GENEL </a:t>
            </a:r>
            <a:r>
              <a:rPr lang="tr-TR" sz="1600" b="1" dirty="0" smtClean="0">
                <a:solidFill>
                  <a:schemeClr val="bg2">
                    <a:lumMod val="50000"/>
                  </a:schemeClr>
                </a:solidFill>
                <a:latin typeface="Times New Roman" panose="02020603050405020304" pitchFamily="18" charset="0"/>
                <a:cs typeface="Times New Roman" panose="02020603050405020304" pitchFamily="18" charset="0"/>
              </a:rPr>
              <a:t>AÇIKLAMALAR</a:t>
            </a:r>
            <a:r>
              <a:rPr lang="tr-TR" sz="1400" b="1" dirty="0" smtClean="0">
                <a:solidFill>
                  <a:schemeClr val="bg2">
                    <a:lumMod val="50000"/>
                  </a:schemeClr>
                </a:solidFill>
              </a:rPr>
              <a:t/>
            </a:r>
            <a:br>
              <a:rPr lang="tr-TR" sz="1400" b="1" dirty="0" smtClean="0">
                <a:solidFill>
                  <a:schemeClr val="bg2">
                    <a:lumMod val="50000"/>
                  </a:schemeClr>
                </a:solidFill>
              </a:rPr>
            </a:br>
            <a:r>
              <a:rPr lang="tr-TR" sz="1400" dirty="0" smtClean="0"/>
              <a:t/>
            </a:r>
            <a:br>
              <a:rPr lang="tr-TR" sz="1400" dirty="0" smtClean="0"/>
            </a:br>
            <a:r>
              <a:rPr lang="tr-TR" sz="1400" dirty="0" smtClean="0">
                <a:latin typeface="Times New Roman" panose="02020603050405020304" pitchFamily="18" charset="0"/>
                <a:cs typeface="Times New Roman" panose="02020603050405020304" pitchFamily="18" charset="0"/>
              </a:rPr>
              <a:t>Bu </a:t>
            </a:r>
            <a:r>
              <a:rPr lang="tr-TR" sz="1400" dirty="0">
                <a:latin typeface="Times New Roman" panose="02020603050405020304" pitchFamily="18" charset="0"/>
                <a:cs typeface="Times New Roman" panose="02020603050405020304" pitchFamily="18" charset="0"/>
              </a:rPr>
              <a:t>kılavuzda, 2021-2022 eğitim öğretim yılında örgün eğitim kurumlarına devam eden ve genel zihinsel, resim veya müzik yetenek alanlarında özel yetenekli olarak tanılanan öğrencilere, yeteneklerini geliştirerek kapasitelerini en üst düzeyde kullanmalarını sağlamak amacıyla destek eğitim vermek üzere açılan bilim ve sanat merkezlerine (BİLSEM) öğrenci tanılama ve yerleştirme sürecine ilişkin usul ve esaslar yer almaktadır</a:t>
            </a:r>
            <a:r>
              <a:rPr lang="tr-TR" sz="1400" dirty="0" smtClean="0">
                <a:latin typeface="Times New Roman" panose="02020603050405020304" pitchFamily="18" charset="0"/>
                <a:cs typeface="Times New Roman" panose="02020603050405020304" pitchFamily="18" charset="0"/>
              </a:rPr>
              <a:t>.</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Öğrenci tanılama işlemleri, 1, 2, 3 ve 4. sınıf seviyelerinde sınıf öğretmenleri tarafından yetenek alanı/alanlarında aday gösterilecek öğrenciler için kılavuz takvimi doğrultusunda gerçekleştirilecektir.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9003" y="0"/>
            <a:ext cx="2692998" cy="1957892"/>
          </a:xfrm>
          <a:prstGeom prst="rect">
            <a:avLst/>
          </a:prstGeom>
        </p:spPr>
      </p:pic>
    </p:spTree>
    <p:extLst>
      <p:ext uri="{BB962C8B-B14F-4D97-AF65-F5344CB8AC3E}">
        <p14:creationId xmlns:p14="http://schemas.microsoft.com/office/powerpoint/2010/main" val="74543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76517" y="828338"/>
            <a:ext cx="10004611" cy="5131397"/>
          </a:xfrm>
        </p:spPr>
        <p:txBody>
          <a:bodyPr>
            <a:noAutofit/>
          </a:bodyPr>
          <a:lstStyle/>
          <a:p>
            <a:pPr algn="l"/>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400" dirty="0">
                <a:latin typeface="Times New Roman" panose="02020603050405020304" pitchFamily="18" charset="0"/>
                <a:cs typeface="Times New Roman" panose="02020603050405020304" pitchFamily="18" charset="0"/>
              </a:rPr>
              <a:t/>
            </a:r>
            <a:br>
              <a:rPr lang="tr-TR" sz="1400" dirty="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400" dirty="0">
                <a:latin typeface="Times New Roman" panose="02020603050405020304" pitchFamily="18" charset="0"/>
                <a:cs typeface="Times New Roman" panose="02020603050405020304" pitchFamily="18" charset="0"/>
              </a:rPr>
              <a:t/>
            </a:r>
            <a:br>
              <a:rPr lang="tr-TR" sz="1400" dirty="0">
                <a:latin typeface="Times New Roman" panose="02020603050405020304" pitchFamily="18" charset="0"/>
                <a:cs typeface="Times New Roman" panose="02020603050405020304" pitchFamily="18" charset="0"/>
              </a:rPr>
            </a:br>
            <a:r>
              <a:rPr lang="tr-TR" sz="1600" b="1" dirty="0">
                <a:latin typeface="Times New Roman" panose="02020603050405020304" pitchFamily="18" charset="0"/>
                <a:cs typeface="Times New Roman" panose="02020603050405020304" pitchFamily="18" charset="0"/>
              </a:rPr>
              <a:t> 2</a:t>
            </a:r>
            <a:r>
              <a:rPr lang="tr-TR" sz="1600" b="1" dirty="0">
                <a:latin typeface="Times New Roman" panose="02020603050405020304" pitchFamily="18" charset="0"/>
                <a:cs typeface="Times New Roman" panose="02020603050405020304" pitchFamily="18" charset="0"/>
              </a:rPr>
              <a:t>. </a:t>
            </a:r>
            <a:r>
              <a:rPr lang="tr-TR" sz="1600" b="1" dirty="0">
                <a:solidFill>
                  <a:schemeClr val="bg2">
                    <a:lumMod val="50000"/>
                  </a:schemeClr>
                </a:solidFill>
                <a:latin typeface="Times New Roman" panose="02020603050405020304" pitchFamily="18" charset="0"/>
                <a:cs typeface="Times New Roman" panose="02020603050405020304" pitchFamily="18" charset="0"/>
              </a:rPr>
              <a:t>ADAY GÖSTERME </a:t>
            </a:r>
            <a:r>
              <a:rPr lang="tr-TR" sz="1600" b="1" dirty="0" smtClean="0">
                <a:solidFill>
                  <a:schemeClr val="bg2">
                    <a:lumMod val="50000"/>
                  </a:schemeClr>
                </a:solidFill>
                <a:latin typeface="Times New Roman" panose="02020603050405020304" pitchFamily="18" charset="0"/>
                <a:cs typeface="Times New Roman" panose="02020603050405020304" pitchFamily="18" charset="0"/>
              </a:rPr>
              <a:t>SÜRECİ</a:t>
            </a:r>
            <a:r>
              <a:rPr lang="tr-TR" sz="1400" b="1" dirty="0" smtClean="0">
                <a:solidFill>
                  <a:schemeClr val="bg2">
                    <a:lumMod val="50000"/>
                  </a:schemeClr>
                </a:solidFill>
                <a:latin typeface="Times New Roman" panose="02020603050405020304" pitchFamily="18" charset="0"/>
                <a:cs typeface="Times New Roman" panose="02020603050405020304" pitchFamily="18" charset="0"/>
              </a:rPr>
              <a:t/>
            </a:r>
            <a:br>
              <a:rPr lang="tr-TR" sz="1400" b="1" dirty="0" smtClean="0">
                <a:solidFill>
                  <a:schemeClr val="bg2">
                    <a:lumMod val="50000"/>
                  </a:schemeClr>
                </a:solidFill>
                <a:latin typeface="Times New Roman" panose="02020603050405020304" pitchFamily="18" charset="0"/>
                <a:cs typeface="Times New Roman" panose="02020603050405020304" pitchFamily="18" charset="0"/>
              </a:rPr>
            </a:br>
            <a:r>
              <a:rPr lang="tr-TR" sz="1400" dirty="0" smtClean="0">
                <a:solidFill>
                  <a:schemeClr val="bg2">
                    <a:lumMod val="50000"/>
                  </a:schemeClr>
                </a:solidFill>
                <a:latin typeface="Times New Roman" panose="02020603050405020304" pitchFamily="18" charset="0"/>
                <a:cs typeface="Times New Roman" panose="02020603050405020304" pitchFamily="18" charset="0"/>
              </a:rPr>
              <a:t/>
            </a:r>
            <a:br>
              <a:rPr lang="tr-TR" sz="1400" dirty="0" smtClean="0">
                <a:solidFill>
                  <a:schemeClr val="bg2">
                    <a:lumMod val="50000"/>
                  </a:schemeClr>
                </a:solidFill>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2.1. </a:t>
            </a:r>
            <a:r>
              <a:rPr lang="tr-TR" sz="1400" dirty="0" smtClean="0">
                <a:latin typeface="Times New Roman" panose="02020603050405020304" pitchFamily="18" charset="0"/>
                <a:cs typeface="Times New Roman" panose="02020603050405020304" pitchFamily="18" charset="0"/>
              </a:rPr>
              <a:t> Aday </a:t>
            </a:r>
            <a:r>
              <a:rPr lang="tr-TR" sz="1400" dirty="0">
                <a:latin typeface="Times New Roman" panose="02020603050405020304" pitchFamily="18" charset="0"/>
                <a:cs typeface="Times New Roman" panose="02020603050405020304" pitchFamily="18" charset="0"/>
              </a:rPr>
              <a:t>gösterme süreci okul yönlendirme komisyonları tarafından yürütülecektir</a:t>
            </a:r>
            <a:r>
              <a:rPr lang="tr-TR" sz="1400" dirty="0" smtClean="0">
                <a:latin typeface="Times New Roman" panose="02020603050405020304" pitchFamily="18" charset="0"/>
                <a:cs typeface="Times New Roman" panose="02020603050405020304" pitchFamily="18" charset="0"/>
              </a:rPr>
              <a:t>.</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2.2. Okul </a:t>
            </a:r>
            <a:r>
              <a:rPr lang="tr-TR" sz="1400" dirty="0">
                <a:latin typeface="Times New Roman" panose="02020603050405020304" pitchFamily="18" charset="0"/>
                <a:cs typeface="Times New Roman" panose="02020603050405020304" pitchFamily="18" charset="0"/>
              </a:rPr>
              <a:t>yönlendirme komisyonu; okul müdürü başkanlığında müdür yardımcısı, rehber öğretmen/psikolojik danışman olarak görev yapan öğretmenlerin tamamı ve her sınıf seviyesinden okul müdürünün belirleyeceği en az bir sınıf öğretmeninden oluşturulacaktır. Komisyonda yer alma şartlarını sağlayan üyelerden herhangi birinin bulunmadığı durumlarda mevcut üyeler ile komisyon oluşturulacaktır</a:t>
            </a:r>
            <a:r>
              <a:rPr lang="tr-TR" sz="1400" dirty="0" smtClean="0">
                <a:latin typeface="Times New Roman" panose="02020603050405020304" pitchFamily="18" charset="0"/>
                <a:cs typeface="Times New Roman" panose="02020603050405020304" pitchFamily="18" charset="0"/>
              </a:rPr>
              <a:t>.</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2.3</a:t>
            </a:r>
            <a:r>
              <a:rPr lang="tr-TR" sz="1400" dirty="0" smtClean="0">
                <a:latin typeface="Times New Roman" panose="02020603050405020304" pitchFamily="18" charset="0"/>
                <a:cs typeface="Times New Roman" panose="02020603050405020304" pitchFamily="18" charset="0"/>
              </a:rPr>
              <a:t>. Her </a:t>
            </a:r>
            <a:r>
              <a:rPr lang="tr-TR" sz="1400" dirty="0">
                <a:latin typeface="Times New Roman" panose="02020603050405020304" pitchFamily="18" charset="0"/>
                <a:cs typeface="Times New Roman" panose="02020603050405020304" pitchFamily="18" charset="0"/>
              </a:rPr>
              <a:t>okulda her sınıf düzeyinde her bir yetenek alanı için öğrenci sayısının en fazla %20’si aday gösterilebilecektir</a:t>
            </a:r>
            <a:r>
              <a:rPr lang="tr-TR" sz="1400" dirty="0" smtClean="0">
                <a:latin typeface="Times New Roman" panose="02020603050405020304" pitchFamily="18" charset="0"/>
                <a:cs typeface="Times New Roman" panose="02020603050405020304" pitchFamily="18" charset="0"/>
              </a:rPr>
              <a:t>.</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2.4. Bir </a:t>
            </a:r>
            <a:r>
              <a:rPr lang="tr-TR" sz="1400" dirty="0">
                <a:latin typeface="Times New Roman" panose="02020603050405020304" pitchFamily="18" charset="0"/>
                <a:cs typeface="Times New Roman" panose="02020603050405020304" pitchFamily="18" charset="0"/>
              </a:rPr>
              <a:t>öğrenci en fazla iki yetenek alanından aday gösterilebilecektir. </a:t>
            </a:r>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2.5. Sınıf </a:t>
            </a:r>
            <a:r>
              <a:rPr lang="tr-TR" sz="1400" dirty="0">
                <a:latin typeface="Times New Roman" panose="02020603050405020304" pitchFamily="18" charset="0"/>
                <a:cs typeface="Times New Roman" panose="02020603050405020304" pitchFamily="18" charset="0"/>
              </a:rPr>
              <a:t>öğretmenleri tarafından önerilen öğrenciler için; EK 1 Gözlem </a:t>
            </a:r>
            <a:r>
              <a:rPr lang="tr-TR" sz="1400" dirty="0" err="1">
                <a:latin typeface="Times New Roman" panose="02020603050405020304" pitchFamily="18" charset="0"/>
                <a:cs typeface="Times New Roman" panose="02020603050405020304" pitchFamily="18" charset="0"/>
              </a:rPr>
              <a:t>Formu’nun</a:t>
            </a:r>
            <a:r>
              <a:rPr lang="tr-TR" sz="1400" dirty="0">
                <a:latin typeface="Times New Roman" panose="02020603050405020304" pitchFamily="18" charset="0"/>
                <a:cs typeface="Times New Roman" panose="02020603050405020304" pitchFamily="18" charset="0"/>
              </a:rPr>
              <a:t> çıktısı doldurularak okul yönlendirme komisyonuna teslim edilecektir. </a:t>
            </a:r>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2.6. Komisyon </a:t>
            </a:r>
            <a:r>
              <a:rPr lang="tr-TR" sz="1400" dirty="0">
                <a:latin typeface="Times New Roman" panose="02020603050405020304" pitchFamily="18" charset="0"/>
                <a:cs typeface="Times New Roman" panose="02020603050405020304" pitchFamily="18" charset="0"/>
              </a:rPr>
              <a:t>tarafından okulun aday göstereceği öğrencilerin ilgili öğretmenlere tebliğ edilmesi sonrasında gözlem formları sınıf öğretmenleri tarafından MEBBİS/e-Okul Yönetim Bilgi Sistemleri Modülüne işlenecektir. </a:t>
            </a:r>
          </a:p>
        </p:txBody>
      </p:sp>
      <p:pic>
        <p:nvPicPr>
          <p:cNvPr id="1026" name="Picture 2" descr="Boy Student Graduation Icon Vector Illustration Design Royalty Free  Klipartlar, Vektör Çizimler Ve Stok Çizim. Image 617692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8701" y="0"/>
            <a:ext cx="2413299"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169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1312432"/>
            <a:ext cx="10172047" cy="3216537"/>
          </a:xfrm>
        </p:spPr>
        <p:txBody>
          <a:bodyPr>
            <a:noAutofit/>
          </a:bodyPr>
          <a:lstStyle/>
          <a:p>
            <a:pPr algn="l"/>
            <a:r>
              <a:rPr lang="tr-TR" sz="1400" dirty="0"/>
              <a:t>2.7.Okul yönlendirme komisyonunun görevleri</a:t>
            </a:r>
            <a:r>
              <a:rPr lang="tr-TR" sz="1400" dirty="0" smtClean="0"/>
              <a:t>:</a:t>
            </a:r>
            <a:br>
              <a:rPr lang="tr-TR" sz="1400" dirty="0" smtClean="0"/>
            </a:br>
            <a:r>
              <a:rPr lang="tr-TR" sz="1400" dirty="0" smtClean="0"/>
              <a:t/>
            </a:r>
            <a:br>
              <a:rPr lang="tr-TR" sz="1400" dirty="0" smtClean="0"/>
            </a:br>
            <a:r>
              <a:rPr lang="tr-TR" sz="1400" dirty="0" smtClean="0"/>
              <a:t> </a:t>
            </a:r>
            <a:r>
              <a:rPr lang="tr-TR" sz="1400" dirty="0"/>
              <a:t>a)Sınıf öğretmeni tarafından önerilen öğrenci/öğrencilerin gözlem formlarını değerlendirerek aday gösterilecek öğrencileri belirlemek</a:t>
            </a:r>
            <a:r>
              <a:rPr lang="tr-TR" sz="1400" dirty="0" smtClean="0"/>
              <a:t>,</a:t>
            </a:r>
            <a:br>
              <a:rPr lang="tr-TR" sz="1400" dirty="0" smtClean="0"/>
            </a:br>
            <a:r>
              <a:rPr lang="tr-TR" sz="1400" dirty="0" smtClean="0"/>
              <a:t/>
            </a:r>
            <a:br>
              <a:rPr lang="tr-TR" sz="1400" dirty="0" smtClean="0"/>
            </a:br>
            <a:r>
              <a:rPr lang="tr-TR" sz="1400" dirty="0" smtClean="0"/>
              <a:t> </a:t>
            </a:r>
            <a:r>
              <a:rPr lang="tr-TR" sz="1400" dirty="0"/>
              <a:t>b)Aday gösterilecek öğrencilerin sınıf bazlı listelerini ilgili sınıf öğretmenlerine tebliğ etmek</a:t>
            </a:r>
            <a:r>
              <a:rPr lang="tr-TR" sz="1400" dirty="0" smtClean="0"/>
              <a:t>,</a:t>
            </a:r>
            <a:br>
              <a:rPr lang="tr-TR" sz="1400" dirty="0" smtClean="0"/>
            </a:br>
            <a:r>
              <a:rPr lang="tr-TR" sz="1400" dirty="0" smtClean="0"/>
              <a:t/>
            </a:r>
            <a:br>
              <a:rPr lang="tr-TR" sz="1400" dirty="0" smtClean="0"/>
            </a:br>
            <a:r>
              <a:rPr lang="tr-TR" sz="1400" dirty="0" smtClean="0"/>
              <a:t> </a:t>
            </a:r>
            <a:r>
              <a:rPr lang="tr-TR" sz="1400" dirty="0"/>
              <a:t>c)Aday gösterilen öğrenci bilgilerini kontrol etmek ve varsa gerekli düzeltme işlemlerini gerçekleştirmek, </a:t>
            </a:r>
            <a:br>
              <a:rPr lang="tr-TR" sz="1400" dirty="0"/>
            </a:br>
            <a:r>
              <a:rPr lang="tr-TR" sz="1400" dirty="0" smtClean="0"/>
              <a:t/>
            </a:r>
            <a:br>
              <a:rPr lang="tr-TR" sz="1400" dirty="0" smtClean="0"/>
            </a:br>
            <a:r>
              <a:rPr lang="tr-TR" sz="1400" dirty="0" smtClean="0"/>
              <a:t> </a:t>
            </a:r>
            <a:r>
              <a:rPr lang="tr-TR" sz="1400" dirty="0"/>
              <a:t>ç)Resim ve müzik yetenek alanları ön değerlendirme uygulamalarında gerekli ortamı sağlamaktır. </a:t>
            </a:r>
            <a:r>
              <a:rPr lang="tr-TR" sz="1400" dirty="0" smtClean="0"/>
              <a:t/>
            </a:r>
            <a:br>
              <a:rPr lang="tr-TR" sz="1400" dirty="0" smtClean="0"/>
            </a:br>
            <a:r>
              <a:rPr lang="tr-TR" sz="1400" dirty="0" smtClean="0"/>
              <a:t/>
            </a:r>
            <a:br>
              <a:rPr lang="tr-TR" sz="1400" dirty="0" smtClean="0"/>
            </a:br>
            <a:r>
              <a:rPr lang="tr-TR" sz="1400" dirty="0" smtClean="0"/>
              <a:t>2.8.Aday </a:t>
            </a:r>
            <a:r>
              <a:rPr lang="tr-TR" sz="1400" dirty="0"/>
              <a:t>gösterilen öğrenci bilgilerinde bir değişiklik olması durumunda gerekli düzeltme işlemleri gözlem formlarının doldurulma süresi içerisinde okul yönlendirme komisyonlarınca </a:t>
            </a:r>
            <a:r>
              <a:rPr lang="tr-TR" sz="1400" dirty="0" smtClean="0"/>
              <a:t>yapılacaktır.</a:t>
            </a:r>
            <a:br>
              <a:rPr lang="tr-TR" sz="1400" dirty="0" smtClean="0"/>
            </a:br>
            <a:r>
              <a:rPr lang="tr-TR" sz="1400" dirty="0" smtClean="0"/>
              <a:t/>
            </a:r>
            <a:br>
              <a:rPr lang="tr-TR" sz="1400" dirty="0" smtClean="0"/>
            </a:br>
            <a:r>
              <a:rPr lang="tr-TR" sz="1400" dirty="0" smtClean="0"/>
              <a:t> </a:t>
            </a:r>
            <a:r>
              <a:rPr lang="tr-TR" sz="1400" dirty="0"/>
              <a:t>2.9.Özel eğitim ihtiyacı olan öğrencilerden, “total görme engelli” olup durumlarını Sağlık Bakanlığı’nın rapor vermeye yetkili hastanelerinden alınan sağlık kurulu raporları ile belgeleyenler dışında aday gösterilmiş öğrencilerin tamamı ön değerlendirme sürecine katılacaklardır.</a:t>
            </a:r>
            <a:endParaRPr lang="tr-TR" sz="1400"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43031" y="570156"/>
            <a:ext cx="3259567" cy="484093"/>
          </a:xfrm>
        </p:spPr>
        <p:txBody>
          <a:bodyPr>
            <a:normAutofit fontScale="25000" lnSpcReduction="20000"/>
          </a:bodyPr>
          <a:lstStyle/>
          <a:p>
            <a:r>
              <a:rPr lang="tr-TR" sz="6400" b="1" dirty="0">
                <a:latin typeface="Times New Roman" panose="02020603050405020304" pitchFamily="18" charset="0"/>
                <a:cs typeface="Times New Roman" panose="02020603050405020304" pitchFamily="18" charset="0"/>
              </a:rPr>
              <a:t>2. </a:t>
            </a:r>
            <a:r>
              <a:rPr lang="tr-TR" sz="6400" b="1" dirty="0">
                <a:solidFill>
                  <a:schemeClr val="bg2">
                    <a:lumMod val="50000"/>
                  </a:schemeClr>
                </a:solidFill>
                <a:latin typeface="Times New Roman" panose="02020603050405020304" pitchFamily="18" charset="0"/>
                <a:cs typeface="Times New Roman" panose="02020603050405020304" pitchFamily="18" charset="0"/>
              </a:rPr>
              <a:t>ADAY GÖSTERME SÜRECİ</a:t>
            </a:r>
            <a:r>
              <a:rPr lang="tr-TR" sz="2400" b="1" dirty="0">
                <a:solidFill>
                  <a:schemeClr val="bg2">
                    <a:lumMod val="50000"/>
                  </a:schemeClr>
                </a:solidFill>
                <a:latin typeface="Times New Roman" panose="02020603050405020304" pitchFamily="18" charset="0"/>
                <a:cs typeface="Times New Roman" panose="02020603050405020304" pitchFamily="18" charset="0"/>
              </a:rPr>
              <a:t/>
            </a:r>
            <a:br>
              <a:rPr lang="tr-TR" sz="2400" b="1" dirty="0">
                <a:solidFill>
                  <a:schemeClr val="bg2">
                    <a:lumMod val="50000"/>
                  </a:schemeClr>
                </a:solidFill>
                <a:latin typeface="Times New Roman" panose="02020603050405020304" pitchFamily="18" charset="0"/>
                <a:cs typeface="Times New Roman" panose="02020603050405020304" pitchFamily="18" charset="0"/>
              </a:rPr>
            </a:br>
            <a:r>
              <a:rPr lang="tr-TR" sz="2400" dirty="0">
                <a:solidFill>
                  <a:schemeClr val="bg2">
                    <a:lumMod val="50000"/>
                  </a:schemeClr>
                </a:solidFill>
                <a:latin typeface="Times New Roman" panose="02020603050405020304" pitchFamily="18" charset="0"/>
                <a:cs typeface="Times New Roman" panose="02020603050405020304" pitchFamily="18" charset="0"/>
              </a:rPr>
              <a:t/>
            </a:r>
            <a:br>
              <a:rPr lang="tr-TR" sz="2400" dirty="0">
                <a:solidFill>
                  <a:schemeClr val="bg2">
                    <a:lumMod val="50000"/>
                  </a:schemeClr>
                </a:solidFill>
                <a:latin typeface="Times New Roman" panose="02020603050405020304" pitchFamily="18" charset="0"/>
                <a:cs typeface="Times New Roman" panose="02020603050405020304" pitchFamily="18" charset="0"/>
              </a:rPr>
            </a:br>
            <a:endParaRPr lang="tr-TR" dirty="0"/>
          </a:p>
        </p:txBody>
      </p:sp>
      <p:pic>
        <p:nvPicPr>
          <p:cNvPr id="2052" name="Picture 4" descr="Etkili öğretmeni &amp;#39;göz hareketlerini izleme&amp;#39; teknolojisi ile anlayacaklar -  Yeni Şaf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5195" y="4292301"/>
            <a:ext cx="5586805" cy="2458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511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1000460"/>
            <a:ext cx="10440988" cy="4851699"/>
          </a:xfrm>
        </p:spPr>
        <p:txBody>
          <a:bodyPr>
            <a:normAutofit/>
          </a:bodyPr>
          <a:lstStyle/>
          <a:p>
            <a:pPr algn="l"/>
            <a:r>
              <a:rPr lang="tr-TR" sz="1600" b="1" dirty="0" smtClean="0">
                <a:latin typeface="Times New Roman" panose="02020603050405020304" pitchFamily="18" charset="0"/>
                <a:cs typeface="Times New Roman" panose="02020603050405020304" pitchFamily="18" charset="0"/>
              </a:rPr>
              <a:t>3</a:t>
            </a:r>
            <a:r>
              <a:rPr lang="tr-TR" sz="1600" b="1" dirty="0">
                <a:latin typeface="Times New Roman" panose="02020603050405020304" pitchFamily="18" charset="0"/>
                <a:cs typeface="Times New Roman" panose="02020603050405020304" pitchFamily="18" charset="0"/>
              </a:rPr>
              <a:t>. </a:t>
            </a:r>
            <a:r>
              <a:rPr lang="tr-TR" sz="1600" b="1" dirty="0">
                <a:solidFill>
                  <a:schemeClr val="bg2">
                    <a:lumMod val="50000"/>
                  </a:schemeClr>
                </a:solidFill>
                <a:latin typeface="Times New Roman" panose="02020603050405020304" pitchFamily="18" charset="0"/>
                <a:cs typeface="Times New Roman" panose="02020603050405020304" pitchFamily="18" charset="0"/>
              </a:rPr>
              <a:t>UYGULAMA ESASLARI </a:t>
            </a:r>
            <a:r>
              <a:rPr lang="tr-TR" sz="1400" b="1" dirty="0" smtClean="0">
                <a:solidFill>
                  <a:schemeClr val="bg2">
                    <a:lumMod val="50000"/>
                  </a:schemeClr>
                </a:solidFill>
                <a:latin typeface="Times New Roman" panose="02020603050405020304" pitchFamily="18" charset="0"/>
                <a:cs typeface="Times New Roman" panose="02020603050405020304" pitchFamily="18" charset="0"/>
              </a:rPr>
              <a:t/>
            </a:r>
            <a:br>
              <a:rPr lang="tr-TR" sz="1400" b="1" dirty="0" smtClean="0">
                <a:solidFill>
                  <a:schemeClr val="bg2">
                    <a:lumMod val="50000"/>
                  </a:schemeClr>
                </a:solidFill>
                <a:latin typeface="Times New Roman" panose="02020603050405020304" pitchFamily="18" charset="0"/>
                <a:cs typeface="Times New Roman" panose="02020603050405020304" pitchFamily="18" charset="0"/>
              </a:rPr>
            </a:br>
            <a:r>
              <a:rPr lang="tr-TR" sz="1400" b="1" dirty="0" smtClean="0">
                <a:solidFill>
                  <a:schemeClr val="bg2">
                    <a:lumMod val="50000"/>
                  </a:schemeClr>
                </a:solidFill>
                <a:latin typeface="Times New Roman" panose="02020603050405020304" pitchFamily="18" charset="0"/>
                <a:cs typeface="Times New Roman" panose="02020603050405020304" pitchFamily="18" charset="0"/>
              </a:rPr>
              <a:t/>
            </a:r>
            <a:br>
              <a:rPr lang="tr-TR" sz="1400" b="1" dirty="0" smtClean="0">
                <a:solidFill>
                  <a:schemeClr val="bg2">
                    <a:lumMod val="50000"/>
                  </a:schemeClr>
                </a:solidFill>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600" dirty="0" smtClean="0">
                <a:latin typeface="Times New Roman" panose="02020603050405020304" pitchFamily="18" charset="0"/>
                <a:cs typeface="Times New Roman" panose="02020603050405020304" pitchFamily="18" charset="0"/>
              </a:rPr>
              <a:t>3.1</a:t>
            </a:r>
            <a:r>
              <a:rPr lang="tr-TR" sz="1600" dirty="0" smtClean="0">
                <a:solidFill>
                  <a:schemeClr val="bg2">
                    <a:lumMod val="75000"/>
                  </a:schemeClr>
                </a:solidFill>
                <a:latin typeface="Times New Roman" panose="02020603050405020304" pitchFamily="18" charset="0"/>
                <a:cs typeface="Times New Roman" panose="02020603050405020304" pitchFamily="18" charset="0"/>
              </a:rPr>
              <a:t>.İl </a:t>
            </a:r>
            <a:r>
              <a:rPr lang="tr-TR" sz="1600" dirty="0">
                <a:solidFill>
                  <a:schemeClr val="bg2">
                    <a:lumMod val="75000"/>
                  </a:schemeClr>
                </a:solidFill>
                <a:latin typeface="Times New Roman" panose="02020603050405020304" pitchFamily="18" charset="0"/>
                <a:cs typeface="Times New Roman" panose="02020603050405020304" pitchFamily="18" charset="0"/>
              </a:rPr>
              <a:t>Tanılama Sınav Komisyonlarının </a:t>
            </a:r>
            <a:r>
              <a:rPr lang="tr-TR" sz="1600" dirty="0" smtClean="0">
                <a:solidFill>
                  <a:schemeClr val="bg2">
                    <a:lumMod val="75000"/>
                  </a:schemeClr>
                </a:solidFill>
                <a:latin typeface="Times New Roman" panose="02020603050405020304" pitchFamily="18" charset="0"/>
                <a:cs typeface="Times New Roman" panose="02020603050405020304" pitchFamily="18" charset="0"/>
              </a:rPr>
              <a:t>Oluşturulması</a:t>
            </a:r>
            <a:br>
              <a:rPr lang="tr-TR" sz="1600" dirty="0" smtClean="0">
                <a:solidFill>
                  <a:schemeClr val="bg2">
                    <a:lumMod val="75000"/>
                  </a:schemeClr>
                </a:solidFill>
                <a:latin typeface="Times New Roman" panose="02020603050405020304" pitchFamily="18" charset="0"/>
                <a:cs typeface="Times New Roman" panose="02020603050405020304" pitchFamily="18" charset="0"/>
              </a:rPr>
            </a:br>
            <a:r>
              <a:rPr lang="tr-TR" sz="1400" dirty="0" smtClean="0">
                <a:solidFill>
                  <a:schemeClr val="bg2">
                    <a:lumMod val="75000"/>
                  </a:schemeClr>
                </a:solidFill>
                <a:latin typeface="Times New Roman" panose="02020603050405020304" pitchFamily="18" charset="0"/>
                <a:cs typeface="Times New Roman" panose="02020603050405020304" pitchFamily="18" charset="0"/>
              </a:rPr>
              <a:t/>
            </a:r>
            <a:br>
              <a:rPr lang="tr-TR" sz="1400" dirty="0" smtClean="0">
                <a:solidFill>
                  <a:schemeClr val="bg2">
                    <a:lumMod val="75000"/>
                  </a:schemeClr>
                </a:solidFill>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a)</a:t>
            </a:r>
            <a:r>
              <a:rPr lang="tr-TR" sz="1400" dirty="0" err="1">
                <a:latin typeface="Times New Roman" panose="02020603050405020304" pitchFamily="18" charset="0"/>
                <a:cs typeface="Times New Roman" panose="02020603050405020304" pitchFamily="18" charset="0"/>
              </a:rPr>
              <a:t>BİLSEM’e</a:t>
            </a:r>
            <a:r>
              <a:rPr lang="tr-TR" sz="1400" dirty="0">
                <a:latin typeface="Times New Roman" panose="02020603050405020304" pitchFamily="18" charset="0"/>
                <a:cs typeface="Times New Roman" panose="02020603050405020304" pitchFamily="18" charset="0"/>
              </a:rPr>
              <a:t> yerleştirilecek öğrencilerin tanılama süreçleri ile ilgili iş ve işlemleri yürütmek üzere 29-31 Aralık 2021 tarihleri arasında il millî eğitim müdürlükleri tarafından il tanılama sınav komisyonları oluşturulacaktır</a:t>
            </a:r>
            <a:r>
              <a:rPr lang="tr-TR" sz="1400" dirty="0" smtClean="0">
                <a:latin typeface="Times New Roman" panose="02020603050405020304" pitchFamily="18" charset="0"/>
                <a:cs typeface="Times New Roman" panose="02020603050405020304" pitchFamily="18" charset="0"/>
              </a:rPr>
              <a:t>.</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b)İl tanılama sınav komisyonları; il özel eğitim ve rehberlik hizmetlerinden sorumlu millî eğitim müdür yardımcısı/şube müdürü başkanlığında, ilde bulunan rehberlik ve araştırma merkezi ve BİLSEM müdürlerinin tamamının katılımlarıyla oluşturulacaktır. </a:t>
            </a:r>
          </a:p>
        </p:txBody>
      </p:sp>
      <p:pic>
        <p:nvPicPr>
          <p:cNvPr id="3074" name="Picture 2" descr="MEB&amp;#39;den sınav komisyonu üyelerine artık eski (+,-) 3 puan talimatı! -  Öğretmenler Haber Site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0"/>
            <a:ext cx="6191250" cy="276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733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989704"/>
            <a:ext cx="11026587" cy="4765637"/>
          </a:xfrm>
        </p:spPr>
        <p:txBody>
          <a:bodyPr>
            <a:normAutofit/>
          </a:bodyPr>
          <a:lstStyle/>
          <a:p>
            <a:pPr algn="l"/>
            <a:r>
              <a:rPr lang="tr-TR" sz="1600" b="1" dirty="0">
                <a:latin typeface="Times New Roman" panose="02020603050405020304" pitchFamily="18" charset="0"/>
                <a:cs typeface="Times New Roman" panose="02020603050405020304" pitchFamily="18" charset="0"/>
              </a:rPr>
              <a:t>3.2</a:t>
            </a:r>
            <a:r>
              <a:rPr lang="tr-TR" sz="1600" b="1" dirty="0" smtClean="0">
                <a:latin typeface="Times New Roman" panose="02020603050405020304" pitchFamily="18" charset="0"/>
                <a:cs typeface="Times New Roman" panose="02020603050405020304" pitchFamily="18" charset="0"/>
              </a:rPr>
              <a:t>. </a:t>
            </a:r>
            <a:r>
              <a:rPr lang="tr-TR" sz="1600" b="1" dirty="0" smtClean="0">
                <a:solidFill>
                  <a:schemeClr val="bg2">
                    <a:lumMod val="50000"/>
                  </a:schemeClr>
                </a:solidFill>
                <a:latin typeface="Times New Roman" panose="02020603050405020304" pitchFamily="18" charset="0"/>
                <a:cs typeface="Times New Roman" panose="02020603050405020304" pitchFamily="18" charset="0"/>
              </a:rPr>
              <a:t>İl </a:t>
            </a:r>
            <a:r>
              <a:rPr lang="tr-TR" sz="1600" b="1" dirty="0">
                <a:solidFill>
                  <a:schemeClr val="bg2">
                    <a:lumMod val="50000"/>
                  </a:schemeClr>
                </a:solidFill>
                <a:latin typeface="Times New Roman" panose="02020603050405020304" pitchFamily="18" charset="0"/>
                <a:cs typeface="Times New Roman" panose="02020603050405020304" pitchFamily="18" charset="0"/>
              </a:rPr>
              <a:t>Tanılama Sınav Komisyonunun </a:t>
            </a:r>
            <a:r>
              <a:rPr lang="tr-TR" sz="1600" b="1" dirty="0" smtClean="0">
                <a:solidFill>
                  <a:schemeClr val="bg2">
                    <a:lumMod val="50000"/>
                  </a:schemeClr>
                </a:solidFill>
                <a:latin typeface="Times New Roman" panose="02020603050405020304" pitchFamily="18" charset="0"/>
                <a:cs typeface="Times New Roman" panose="02020603050405020304" pitchFamily="18" charset="0"/>
              </a:rPr>
              <a:t>Görevleri</a:t>
            </a:r>
            <a:r>
              <a:rPr lang="tr-TR" sz="1400" b="1" dirty="0" smtClean="0">
                <a:solidFill>
                  <a:schemeClr val="bg2">
                    <a:lumMod val="50000"/>
                  </a:schemeClr>
                </a:solidFill>
                <a:latin typeface="Times New Roman" panose="02020603050405020304" pitchFamily="18" charset="0"/>
                <a:cs typeface="Times New Roman" panose="02020603050405020304" pitchFamily="18" charset="0"/>
              </a:rPr>
              <a:t/>
            </a:r>
            <a:br>
              <a:rPr lang="tr-TR" sz="1400" b="1" dirty="0" smtClean="0">
                <a:solidFill>
                  <a:schemeClr val="bg2">
                    <a:lumMod val="50000"/>
                  </a:schemeClr>
                </a:solidFill>
                <a:latin typeface="Times New Roman" panose="02020603050405020304" pitchFamily="18" charset="0"/>
                <a:cs typeface="Times New Roman" panose="02020603050405020304" pitchFamily="18" charset="0"/>
              </a:rPr>
            </a:br>
            <a:r>
              <a:rPr lang="tr-TR" sz="1400" dirty="0" smtClean="0"/>
              <a:t/>
            </a:r>
            <a:br>
              <a:rPr lang="tr-TR" sz="1400" dirty="0" smtClean="0"/>
            </a:b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a)İlkokul sınıf öğretmenlerine, rehberlik öğretmenlerine/ psikolojik danışmanlara ve okul yöneticilerine yönelik gerçekleştirilecek BİLSEM öğrenci tanılama ve yerleştirme sürecine ilişkin bilgilendirme toplantılarını 03-07 Ocak 2022 tarihleri arasında planlamak ve gerçekleştirmek</a:t>
            </a:r>
            <a:r>
              <a:rPr lang="tr-TR" sz="1400" dirty="0" smtClean="0">
                <a:latin typeface="Times New Roman" panose="02020603050405020304" pitchFamily="18" charset="0"/>
                <a:cs typeface="Times New Roman" panose="02020603050405020304" pitchFamily="18" charset="0"/>
              </a:rPr>
              <a:t>,</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b)Ön değerlendirme ve bireysel değerlendirme aşamalarındaki iş ve işlemleri planlamak ve yürütmek, </a:t>
            </a:r>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r>
            <a:br>
              <a:rPr lang="tr-TR" sz="1400" dirty="0" smtClean="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c)Ön </a:t>
            </a:r>
            <a:r>
              <a:rPr lang="tr-TR" sz="1400" dirty="0">
                <a:latin typeface="Times New Roman" panose="02020603050405020304" pitchFamily="18" charset="0"/>
                <a:cs typeface="Times New Roman" panose="02020603050405020304" pitchFamily="18" charset="0"/>
              </a:rPr>
              <a:t>değerlendirme ve bireysel değerlendirme sonuçlarına ilişkin itirazları değerlendirerek maddi hata içermeyen itirazları karara bağlamak, maddi hata içeren itirazları ise karara bağlanmak üzere merkez tanılama sınav komisyonuna </a:t>
            </a:r>
            <a:r>
              <a:rPr lang="tr-TR" sz="1400" dirty="0" smtClean="0">
                <a:latin typeface="Times New Roman" panose="02020603050405020304" pitchFamily="18" charset="0"/>
                <a:cs typeface="Times New Roman" panose="02020603050405020304" pitchFamily="18" charset="0"/>
              </a:rPr>
              <a:t>göndermek</a:t>
            </a:r>
            <a:br>
              <a:rPr lang="tr-TR" sz="1400" dirty="0" smtClean="0">
                <a:latin typeface="Times New Roman" panose="02020603050405020304" pitchFamily="18" charset="0"/>
                <a:cs typeface="Times New Roman" panose="02020603050405020304" pitchFamily="18" charset="0"/>
              </a:rPr>
            </a:br>
            <a:r>
              <a:rPr lang="tr-TR" sz="1400" dirty="0">
                <a:latin typeface="Times New Roman" panose="02020603050405020304" pitchFamily="18" charset="0"/>
                <a:cs typeface="Times New Roman" panose="02020603050405020304" pitchFamily="18" charset="0"/>
              </a:rPr>
              <a:t/>
            </a:r>
            <a:br>
              <a:rPr lang="tr-TR" sz="1400" dirty="0">
                <a:latin typeface="Times New Roman" panose="02020603050405020304" pitchFamily="18" charset="0"/>
                <a:cs typeface="Times New Roman" panose="02020603050405020304" pitchFamily="18" charset="0"/>
              </a:rPr>
            </a:b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ç)İtiraz değerlendirme sürecinde; genel zihinsel yetenek alanı için ön değerlendirme ve bireysel değerlendirme uygulamalarında görev yapmış en az 1 (bir) uygulayıcı, resim ve müzik yetenek alanları için ise bireysel değerlendirme itiraz sürecinde görevlendirilmek üzere alanlarının uygulamalarında görev yapmış en az 2’şer (ikişer) komisyon üyesinin katılımını sağlamaktır. </a:t>
            </a:r>
          </a:p>
        </p:txBody>
      </p:sp>
    </p:spTree>
    <p:extLst>
      <p:ext uri="{BB962C8B-B14F-4D97-AF65-F5344CB8AC3E}">
        <p14:creationId xmlns:p14="http://schemas.microsoft.com/office/powerpoint/2010/main" val="213208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0" y="1549102"/>
            <a:ext cx="11320631" cy="4231340"/>
          </a:xfrm>
        </p:spPr>
        <p:txBody>
          <a:bodyPr>
            <a:normAutofit/>
          </a:bodyPr>
          <a:lstStyle/>
          <a:p>
            <a:r>
              <a:rPr lang="tr-TR" sz="1600" b="1" dirty="0">
                <a:latin typeface="Times New Roman" panose="02020603050405020304" pitchFamily="18" charset="0"/>
                <a:cs typeface="Times New Roman" panose="02020603050405020304" pitchFamily="18" charset="0"/>
              </a:rPr>
              <a:t>3.3.</a:t>
            </a:r>
            <a:r>
              <a:rPr lang="tr-TR" sz="1600" b="1" dirty="0">
                <a:solidFill>
                  <a:schemeClr val="bg2">
                    <a:lumMod val="50000"/>
                  </a:schemeClr>
                </a:solidFill>
                <a:latin typeface="Times New Roman" panose="02020603050405020304" pitchFamily="18" charset="0"/>
                <a:cs typeface="Times New Roman" panose="02020603050405020304" pitchFamily="18" charset="0"/>
              </a:rPr>
              <a:t>Merkez Tanılama Sınav Komisyonunun Oluşturulması </a:t>
            </a:r>
            <a:endParaRPr lang="tr-TR" sz="1600" b="1" dirty="0" smtClean="0">
              <a:solidFill>
                <a:schemeClr val="bg2">
                  <a:lumMod val="50000"/>
                </a:schemeClr>
              </a:solidFill>
              <a:latin typeface="Times New Roman" panose="02020603050405020304" pitchFamily="18" charset="0"/>
              <a:cs typeface="Times New Roman" panose="02020603050405020304" pitchFamily="18" charset="0"/>
            </a:endParaRPr>
          </a:p>
          <a:p>
            <a:r>
              <a:rPr lang="tr-TR" sz="1400" dirty="0" smtClean="0">
                <a:latin typeface="Times New Roman" panose="02020603050405020304" pitchFamily="18" charset="0"/>
                <a:cs typeface="Times New Roman" panose="02020603050405020304" pitchFamily="18" charset="0"/>
              </a:rPr>
              <a:t>a)Merkez </a:t>
            </a:r>
            <a:r>
              <a:rPr lang="tr-TR" sz="1400" dirty="0">
                <a:latin typeface="Times New Roman" panose="02020603050405020304" pitchFamily="18" charset="0"/>
                <a:cs typeface="Times New Roman" panose="02020603050405020304" pitchFamily="18" charset="0"/>
              </a:rPr>
              <a:t>Tanılama Sınav Komisyonu, Özel Eğitim ve Rehberlik Hizmetleri Genel Müdürünün veya görevlendireceği daire başkanının başkanlığında, üç daire başkanından oluşur. İhtiyaç hâlinde komisyona Rehberlik Hizmetleri ve Özel Yeteneklilerin Geliştirilmesi Daire Başkanlıklarında görevli, alanında uzman ikişer personel de görevlendirebilir. </a:t>
            </a:r>
            <a:endParaRPr lang="tr-TR" sz="1400" dirty="0" smtClean="0">
              <a:latin typeface="Times New Roman" panose="02020603050405020304" pitchFamily="18" charset="0"/>
              <a:cs typeface="Times New Roman" panose="02020603050405020304" pitchFamily="18" charset="0"/>
            </a:endParaRPr>
          </a:p>
          <a:p>
            <a:r>
              <a:rPr lang="tr-TR" sz="1400" dirty="0" smtClean="0">
                <a:latin typeface="Times New Roman" panose="02020603050405020304" pitchFamily="18" charset="0"/>
                <a:cs typeface="Times New Roman" panose="02020603050405020304" pitchFamily="18" charset="0"/>
              </a:rPr>
              <a:t>b)Merkez </a:t>
            </a:r>
            <a:r>
              <a:rPr lang="tr-TR" sz="1400" dirty="0">
                <a:latin typeface="Times New Roman" panose="02020603050405020304" pitchFamily="18" charset="0"/>
                <a:cs typeface="Times New Roman" panose="02020603050405020304" pitchFamily="18" charset="0"/>
              </a:rPr>
              <a:t>Tanılama Sınav Komisyonu, her yetenek alanı için Genel Müdürlükte görevli daire başkanının başkanlığında, alanında uzman en az iki üyeden oluşan alt komisyonlar oluşturabilir</a:t>
            </a:r>
            <a:r>
              <a:rPr lang="tr-TR" sz="1600" dirty="0">
                <a:latin typeface="Times New Roman" panose="02020603050405020304" pitchFamily="18" charset="0"/>
                <a:cs typeface="Times New Roman" panose="02020603050405020304" pitchFamily="18" charset="0"/>
              </a:rPr>
              <a:t>. </a:t>
            </a:r>
          </a:p>
        </p:txBody>
      </p:sp>
      <p:pic>
        <p:nvPicPr>
          <p:cNvPr id="4100" name="Picture 4" descr="5 ideias para fazer uma reunião diferente - Pequenas Empresas Grandes  Negócios | Dia a 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7468" y="4469803"/>
            <a:ext cx="5554532" cy="238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692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527125" y="2119256"/>
            <a:ext cx="10750475" cy="3671944"/>
          </a:xfrm>
        </p:spPr>
        <p:txBody>
          <a:bodyPr>
            <a:normAutofit/>
          </a:bodyPr>
          <a:lstStyle/>
          <a:p>
            <a:r>
              <a:rPr lang="tr-TR" sz="1600" b="1" dirty="0">
                <a:latin typeface="Times New Roman" panose="02020603050405020304" pitchFamily="18" charset="0"/>
                <a:cs typeface="Times New Roman" panose="02020603050405020304" pitchFamily="18" charset="0"/>
              </a:rPr>
              <a:t>3.4.</a:t>
            </a:r>
            <a:r>
              <a:rPr lang="tr-TR" sz="1600" b="1" dirty="0">
                <a:solidFill>
                  <a:schemeClr val="bg2">
                    <a:lumMod val="50000"/>
                  </a:schemeClr>
                </a:solidFill>
                <a:latin typeface="Times New Roman" panose="02020603050405020304" pitchFamily="18" charset="0"/>
                <a:cs typeface="Times New Roman" panose="02020603050405020304" pitchFamily="18" charset="0"/>
              </a:rPr>
              <a:t>Merkez Tanılama Sınav Komisyonun Görevleri </a:t>
            </a:r>
            <a:endParaRPr lang="tr-TR" sz="1600" b="1" dirty="0" smtClean="0">
              <a:solidFill>
                <a:schemeClr val="bg2">
                  <a:lumMod val="50000"/>
                </a:schemeClr>
              </a:solidFill>
              <a:latin typeface="Times New Roman" panose="02020603050405020304" pitchFamily="18" charset="0"/>
              <a:cs typeface="Times New Roman" panose="02020603050405020304" pitchFamily="18" charset="0"/>
            </a:endParaRPr>
          </a:p>
          <a:p>
            <a:pPr marL="0" indent="0">
              <a:buNone/>
            </a:pPr>
            <a:endParaRPr lang="tr-TR" sz="1600" b="1" dirty="0" smtClean="0">
              <a:solidFill>
                <a:schemeClr val="bg2">
                  <a:lumMod val="50000"/>
                </a:schemeClr>
              </a:solidFill>
              <a:latin typeface="Times New Roman" panose="02020603050405020304" pitchFamily="18" charset="0"/>
              <a:cs typeface="Times New Roman" panose="02020603050405020304" pitchFamily="18" charset="0"/>
            </a:endParaRPr>
          </a:p>
          <a:p>
            <a:r>
              <a:rPr lang="tr-TR" sz="1400" dirty="0" smtClean="0">
                <a:latin typeface="Times New Roman" panose="02020603050405020304" pitchFamily="18" charset="0"/>
                <a:cs typeface="Times New Roman" panose="02020603050405020304" pitchFamily="18" charset="0"/>
              </a:rPr>
              <a:t>a)BİLSEM </a:t>
            </a:r>
            <a:r>
              <a:rPr lang="tr-TR" sz="1400" dirty="0">
                <a:latin typeface="Times New Roman" panose="02020603050405020304" pitchFamily="18" charset="0"/>
                <a:cs typeface="Times New Roman" panose="02020603050405020304" pitchFamily="18" charset="0"/>
              </a:rPr>
              <a:t>öğrenci tanılama ve yerleştirme sürecini ülke genelinde planlamak, </a:t>
            </a:r>
            <a:endParaRPr lang="tr-TR" sz="1400" dirty="0" smtClean="0">
              <a:latin typeface="Times New Roman" panose="02020603050405020304" pitchFamily="18" charset="0"/>
              <a:cs typeface="Times New Roman" panose="02020603050405020304" pitchFamily="18" charset="0"/>
            </a:endParaRPr>
          </a:p>
          <a:p>
            <a:r>
              <a:rPr lang="tr-TR" sz="1400" dirty="0" smtClean="0">
                <a:latin typeface="Times New Roman" panose="02020603050405020304" pitchFamily="18" charset="0"/>
                <a:cs typeface="Times New Roman" panose="02020603050405020304" pitchFamily="18" charset="0"/>
              </a:rPr>
              <a:t>b)Alt </a:t>
            </a:r>
            <a:r>
              <a:rPr lang="tr-TR" sz="1400" dirty="0">
                <a:latin typeface="Times New Roman" panose="02020603050405020304" pitchFamily="18" charset="0"/>
                <a:cs typeface="Times New Roman" panose="02020603050405020304" pitchFamily="18" charset="0"/>
              </a:rPr>
              <a:t>komisyon oluşturulması ve çalışması ile ilgili iş ve işlemleri yürütmek, </a:t>
            </a:r>
            <a:endParaRPr lang="tr-TR" sz="1400" dirty="0" smtClean="0">
              <a:latin typeface="Times New Roman" panose="02020603050405020304" pitchFamily="18" charset="0"/>
              <a:cs typeface="Times New Roman" panose="02020603050405020304" pitchFamily="18" charset="0"/>
            </a:endParaRPr>
          </a:p>
          <a:p>
            <a:r>
              <a:rPr lang="tr-TR" sz="1400" dirty="0" smtClean="0">
                <a:latin typeface="Times New Roman" panose="02020603050405020304" pitchFamily="18" charset="0"/>
                <a:cs typeface="Times New Roman" panose="02020603050405020304" pitchFamily="18" charset="0"/>
              </a:rPr>
              <a:t>c)Alt </a:t>
            </a:r>
            <a:r>
              <a:rPr lang="tr-TR" sz="1400" dirty="0">
                <a:latin typeface="Times New Roman" panose="02020603050405020304" pitchFamily="18" charset="0"/>
                <a:cs typeface="Times New Roman" panose="02020603050405020304" pitchFamily="18" charset="0"/>
              </a:rPr>
              <a:t>komisyonlardan gelen görüşleri karara bağlamak</a:t>
            </a:r>
            <a:r>
              <a:rPr lang="tr-TR" sz="1400" dirty="0" smtClean="0">
                <a:latin typeface="Times New Roman" panose="02020603050405020304" pitchFamily="18" charset="0"/>
                <a:cs typeface="Times New Roman" panose="02020603050405020304" pitchFamily="18" charset="0"/>
              </a:rPr>
              <a:t>,</a:t>
            </a:r>
          </a:p>
          <a:p>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ç)BİLSEM öğrenci tanılama ve yerleştirme sürecinin ülke genelinde sağlıklı yürütülmesi için gerekli önlemleri almak</a:t>
            </a:r>
            <a:r>
              <a:rPr lang="tr-TR" sz="1400" dirty="0" smtClean="0">
                <a:latin typeface="Times New Roman" panose="02020603050405020304" pitchFamily="18" charset="0"/>
                <a:cs typeface="Times New Roman" panose="02020603050405020304" pitchFamily="18" charset="0"/>
              </a:rPr>
              <a:t>,</a:t>
            </a:r>
          </a:p>
          <a:p>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d)İl tanılama sınav komisyonlarında karara bağlanamayan itirazları karara bağlamaktır. </a:t>
            </a:r>
          </a:p>
        </p:txBody>
      </p:sp>
      <p:pic>
        <p:nvPicPr>
          <p:cNvPr id="5122" name="Picture 2" descr="Bilgisayar Simgeleri Görev, diğerleri, açı, metin, dikdörtgen png | PNG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5059" y="0"/>
            <a:ext cx="3316941" cy="19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666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Damla">
  <a:themeElements>
    <a:clrScheme name="Dam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TM04033925[[fn=Damla]]</Template>
  <TotalTime>113</TotalTime>
  <Words>938</Words>
  <Application>Microsoft Office PowerPoint</Application>
  <PresentationFormat>Geniş ekran</PresentationFormat>
  <Paragraphs>83</Paragraphs>
  <Slides>22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22</vt:i4>
      </vt:variant>
    </vt:vector>
  </HeadingPairs>
  <TitlesOfParts>
    <vt:vector size="26" baseType="lpstr">
      <vt:lpstr>Arial</vt:lpstr>
      <vt:lpstr>Times New Roman</vt:lpstr>
      <vt:lpstr>Tw Cen MT</vt:lpstr>
      <vt:lpstr>Damla</vt:lpstr>
      <vt:lpstr>PowerPoint Sunusu</vt:lpstr>
      <vt:lpstr>PowerPoint Sunusu</vt:lpstr>
      <vt:lpstr>1. GENEL AÇIKLAMALAR  Bu kılavuzda, 2021-2022 eğitim öğretim yılında örgün eğitim kurumlarına devam eden ve genel zihinsel, resim veya müzik yetenek alanlarında özel yetenekli olarak tanılanan öğrencilere, yeteneklerini geliştirerek kapasitelerini en üst düzeyde kullanmalarını sağlamak amacıyla destek eğitim vermek üzere açılan bilim ve sanat merkezlerine (BİLSEM) öğrenci tanılama ve yerleştirme sürecine ilişkin usul ve esaslar yer almaktadır.   Öğrenci tanılama işlemleri, 1, 2, 3 ve 4. sınıf seviyelerinde sınıf öğretmenleri tarafından yetenek alanı/alanlarında aday gösterilecek öğrenciler için kılavuz takvimi doğrultusunda gerçekleştirilecektir. </vt:lpstr>
      <vt:lpstr>     2. ADAY GÖSTERME SÜRECİ   2.1.  Aday gösterme süreci okul yönlendirme komisyonları tarafından yürütülecektir.   2.2. Okul yönlendirme komisyonu; okul müdürü başkanlığında müdür yardımcısı, rehber öğretmen/psikolojik danışman olarak görev yapan öğretmenlerin tamamı ve her sınıf seviyesinden okul müdürünün belirleyeceği en az bir sınıf öğretmeninden oluşturulacaktır. Komisyonda yer alma şartlarını sağlayan üyelerden herhangi birinin bulunmadığı durumlarda mevcut üyeler ile komisyon oluşturulacaktır.   2.3. Her okulda her sınıf düzeyinde her bir yetenek alanı için öğrenci sayısının en fazla %20’si aday gösterilebilecektir.  2.4. Bir öğrenci en fazla iki yetenek alanından aday gösterilebilecektir.   2.5. Sınıf öğretmenleri tarafından önerilen öğrenciler için; EK 1 Gözlem Formu’nun çıktısı doldurularak okul yönlendirme komisyonuna teslim edilecektir.   2.6. Komisyon tarafından okulun aday göstereceği öğrencilerin ilgili öğretmenlere tebliğ edilmesi sonrasında gözlem formları sınıf öğretmenleri tarafından MEBBİS/e-Okul Yönetim Bilgi Sistemleri Modülüne işlenecektir. </vt:lpstr>
      <vt:lpstr>2.7.Okul yönlendirme komisyonunun görevleri:   a)Sınıf öğretmeni tarafından önerilen öğrenci/öğrencilerin gözlem formlarını değerlendirerek aday gösterilecek öğrencileri belirlemek,   b)Aday gösterilecek öğrencilerin sınıf bazlı listelerini ilgili sınıf öğretmenlerine tebliğ etmek,   c)Aday gösterilen öğrenci bilgilerini kontrol etmek ve varsa gerekli düzeltme işlemlerini gerçekleştirmek,    ç)Resim ve müzik yetenek alanları ön değerlendirme uygulamalarında gerekli ortamı sağlamaktır.   2.8.Aday gösterilen öğrenci bilgilerinde bir değişiklik olması durumunda gerekli düzeltme işlemleri gözlem formlarının doldurulma süresi içerisinde okul yönlendirme komisyonlarınca yapılacaktır.   2.9.Özel eğitim ihtiyacı olan öğrencilerden, “total görme engelli” olup durumlarını Sağlık Bakanlığı’nın rapor vermeye yetkili hastanelerinden alınan sağlık kurulu raporları ile belgeleyenler dışında aday gösterilmiş öğrencilerin tamamı ön değerlendirme sürecine katılacaklardır.</vt:lpstr>
      <vt:lpstr>3. UYGULAMA ESASLARI    3.1.İl Tanılama Sınav Komisyonlarının Oluşturulması    a)BİLSEM’e yerleştirilecek öğrencilerin tanılama süreçleri ile ilgili iş ve işlemleri yürütmek üzere 29-31 Aralık 2021 tarihleri arasında il millî eğitim müdürlükleri tarafından il tanılama sınav komisyonları oluşturulacaktır.   b)İl tanılama sınav komisyonları; il özel eğitim ve rehberlik hizmetlerinden sorumlu millî eğitim müdür yardımcısı/şube müdürü başkanlığında, ilde bulunan rehberlik ve araştırma merkezi ve BİLSEM müdürlerinin tamamının katılımlarıyla oluşturulacaktır. </vt:lpstr>
      <vt:lpstr>3.2. İl Tanılama Sınav Komisyonunun Görevleri   a)İlkokul sınıf öğretmenlerine, rehberlik öğretmenlerine/ psikolojik danışmanlara ve okul yöneticilerine yönelik gerçekleştirilecek BİLSEM öğrenci tanılama ve yerleştirme sürecine ilişkin bilgilendirme toplantılarını 03-07 Ocak 2022 tarihleri arasında planlamak ve gerçekleştirmek,   b)Ön değerlendirme ve bireysel değerlendirme aşamalarındaki iş ve işlemleri planlamak ve yürütmek,   c)Ön değerlendirme ve bireysel değerlendirme sonuçlarına ilişkin itirazları değerlendirerek maddi hata içermeyen itirazları karara bağlamak, maddi hata içeren itirazları ise karara bağlanmak üzere merkez tanılama sınav komisyonuna göndermek   ç)İtiraz değerlendirme sürecinde; genel zihinsel yetenek alanı için ön değerlendirme ve bireysel değerlendirme uygulamalarında görev yapmış en az 1 (bir) uygulayıcı, resim ve müzik yetenek alanları için ise bireysel değerlendirme itiraz sürecinde görevlendirilmek üzere alanlarının uygulamalarında görev yapmış en az 2’şer (ikişer) komisyon üyesinin katılımını sağlamaktır. </vt:lpstr>
      <vt:lpstr>PowerPoint Sunusu</vt:lpstr>
      <vt:lpstr>PowerPoint Sunusu</vt:lpstr>
      <vt:lpstr>PowerPoint Sunusu</vt:lpstr>
      <vt:lpstr>e)Resim ve müzik yetenek alanları ön değerlendirme uygulamaları sınıf öğretmenleri tarafından yürütülecektir.   f)Ön değerlendirme uygulamalarında Bakanlıkça belirlenen ölçme araçları kullanılacaktır. Uygulamalara ilişkin usul ve esaslar ile ilgili ayrıca bilgilendirme yapılacaktır.   g)Ön değerlendirme uygulamasına girecek öğrencilerin “Uygulama Giriş Belgeleri” 02 Şubat 2022 tarihinde e-Okul Yönetim Bilgi Sistemi /İlkokul Ortaokul Kurum İşlemleri/Sınav İşlemleri Modülü’nde yayımlanacak olup fotoğraflı giriş belgeleri okul müdürlükleri tarafından onaylanarak öğrenci velilerine imza karşılığında teslim edilecektir. </vt:lpstr>
      <vt:lpstr>3.6.Bireysel Değerlendirme Uygulama Esasları    Ön değerlendirme uygulamaları tamamlandıktan sonra yetenek alanlarına göre Bakanlık tarafından belirlenecek puanı geçen öğrenciler yetenek alanlarına göre bireysel değerlendirmeye alınacaktır. Bireysel değerlendirme uygulamaları sonucunda Bakanlık tarafından yetenek alanlarına göre belirlenecek olan puanı geçen öğrenciler bilim ve sanat merkezine kayıt hakkı kazanacaktır.   a)MEBBİS/BİLSEM Modülü /Bireysel Değerlendirme İşlemleri ekranı üzerinden verilen randevu bilgilerinin yer aldığı fotoğraflı giriş belgeleri okul müdürlüklerince 03 Haziran 2022 tarihinden itibaren e-Okul Yönetim Bilgi Sistemi/ İlkokul Ortaokul Kurum İşlemleri/ Sınav İşlemleri Modülünde yazdırılarak öğrenci velilerine imza karşılığında teslim edilecektir.   b)Uygulama giriş belgelerinin yayımlandığının duyurulma sorumluluğu okul müdürlüklerine, imza karşılığı teslim alınma sorumluluğu ise öğrenci velilerine aittir. Belgelerin imza karşılığı teslimi zorunlu olup bu durum dışında yapılan uygulamaların sorumluluğu okul müdürlüklerine aittir.   c)Öğretmen ve öğrencilerin uygulamaya çağrı cihazı, telsiz, fonksiyonu bulunan saat vb. her türlü bilgisayar özelliği olan, özel elektronik donanımlı aletler, hesap makinesi, fotoğraf radyo, cep telefonu gibi haberleşme araçları ile veri bank, dizüstü bilgisayar, el bilgisayarı, cep bilgisayarı, saat dışında makinesi, kamera vb. cihazlarla gelmeleri yasaktır. </vt:lpstr>
      <vt:lpstr>3.6.Bireysel Değerlendirme Uygulama Esasları  </vt:lpstr>
      <vt:lpstr>3.6.Bireysel Değerlendirme Uygulama Esasları</vt:lpstr>
      <vt:lpstr>PowerPoint Sunusu</vt:lpstr>
      <vt:lpstr>d)Uygulamalar, öğrenci velileri ile uygulayıcıların, değerlendirme öncesinde ve sonrasında karşılaşmayacağı şekilde planlanacaktır. Öğrencinin uygulamaya alınmasından ve uygulama sonrasında veliye tesliminden kurum müdürlükleri sorumlu olacaklardır.   e)RAM dışındaki kurumlarda gerçekleştirilen değerlendirmelerde kullanılan test bataryaları ilgili RAM’ın sorumluluğundadır.   f)Uygulayıcı tarafından, uygulamanın yapılamayacağı kararına varıldığı durumlarda (öğrencinin, performansını etkileyecek derecede görme, işitme engelinin olması; Türkçeye ölçeğin gerektirdiği kadar hâkim olmaması vb.) öğrenci değerlendirmeye alınmayacak olup durum tutanak ile tespit edilerek il tanılama sınav komisyonları aracılığı ile Merkez Tanılama Sınav Komisyonuna bildirilecektir.</vt:lpstr>
      <vt:lpstr>3.6.2.Resim Yetenek Alanında Bireysel Değerlendirme  a)Değerlendirmeler Bakanlıkça belirlenen ölçütler doğrultusunda yapılacaktır.   b)Değerlendirmeler 2 (iki) oturumdan oluşacak ve her 1 (bir) oturum 40 (kırk) dakika sürecektir.  c)Öğrenci randevuları takvimde öngörülen tarih aralığında Merkez Tanılama Sınav Komisyonunun belirleyeceği değerlendirme tarihleri için de oluşturulacaktır.   ç)Değerlendirmeye girecek adaylar için gerekli materyaller uygulama merkezlerinde hazır bulundurulacaktır. </vt:lpstr>
      <vt:lpstr>3.6.3.Müzik Yetenek Alanında Bireysel Değerlendirme  a)Değerlendirmeler Bakanlıkça belirlenen ölçütler doğrultusunda yapılacaktır.   b)Öğrencilerin randevuları; takvimde öngörülen tarih aralığında, resmi tatillerin dışında, randevu verilmeyen gün bırakılmaksızın oluşturulacaktır.   c)Değerlendirmeler her gün için 4 (dört) oturum şeklinde gerçekleştirilecektir. ç)Değerlendirmeye yönelik hazırlanan “Örnek Uygulama Videosu” http://orgm.meb.gov.tr web adresi üzerinden izlenebilecektir. İlgili videonun her oturum öncesinde öğrencilere uygulama merkezi müdürlüklerince izletilmesi zorunludur.  d)Değerlendirmeye girecek adaylar için gerekli materyaller uygulama merkezlerinde hazır bulundurulacaktır. </vt:lpstr>
      <vt:lpstr>4. İTİRAZLAR  4.1.İtirazlar, ön değerlendirme ve bireysel değerlendirme sonuçlarının https://meb.gov.tr adresinden yayımlanmasından itibaren 5 (beş) iş günü içinde il tanılama sınav komisyonlarına yapılacaktır.   4.2.Ön değerlendirme ve bireysel değerlendirme sonuçlarına yapılacak itirazlar il tanılama sınav komisyonlarınca değerlendirilecektir.   4.3.Bireysel değerlendirme sonuçları için; il tanılama sınav komisyonlarınca itiraz başvurularına ait materyallerin birer sureti, uygulama merkezlerinden talep edilecektir. Uygulama merkezleri, söz konusu materyallerin kapalı zarf içerisinde gizlilik ve güvenliğini sağlayarak; asılları kendilerinde kalmak kaydı ile il tanılama sınav komisyonlarına gönderecektir.   4.4.Yapılan ön değerlendirme ve bireysel değerlendirme içeriklerine ilişkin herhangi bir belge yayımlanmayacak ve paylaşılmayacaktır. 4.5.Faks ve e-posta yolu ile yapılan itirazlar dikkate alınmayacaktır. </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13</cp:revision>
  <dcterms:created xsi:type="dcterms:W3CDTF">2022-01-03T10:29:00Z</dcterms:created>
  <dcterms:modified xsi:type="dcterms:W3CDTF">2022-01-03T12:22:59Z</dcterms:modified>
</cp:coreProperties>
</file>